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24" autoAdjust="0"/>
    <p:restoredTop sz="94660"/>
  </p:normalViewPr>
  <p:slideViewPr>
    <p:cSldViewPr snapToGrid="0">
      <p:cViewPr>
        <p:scale>
          <a:sx n="158" d="100"/>
          <a:sy n="158" d="100"/>
        </p:scale>
        <p:origin x="3080" y="1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FE73A3-68D3-495E-8D7B-6603A54321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026AB7A-A46E-4112-A86D-DFFB18E18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30B0D9-504E-4A35-995D-658427F45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C65412-E5D7-4182-BB9F-2F64AD96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DBD3C90-89B4-4D4F-94C2-589118D4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386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19AD0C-CC1C-420F-B4D8-83B558027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AAA27EB-6D75-43CF-8A46-4FF59067A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BFD80AC-AC8C-4B74-97C9-05E91879D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1A7238-010B-4E97-8E6E-664C49DE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784D7D4-8F2E-4C25-BF4A-DCCF5E92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32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2EABEEF-7297-406D-92EF-72FC059565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D45858E-FC24-4867-B3C4-92C8DBBBA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46528E-4D1D-403B-B88E-DBA0BF2D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A2971E-D99D-428A-9EF5-BE06284F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52834D-F09F-41FD-AE02-381C9C79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468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91FF60-318B-4283-81C6-C4E9472D9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A6E8B6-158D-4283-B87A-37B8149FA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307D43A-22ED-4070-B0FE-E2FF2A8DC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F426E68-C672-4AE1-A894-19877670D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18FB6D-D745-4C15-9985-84DE85FC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506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293BB7-6D74-4733-AFD2-195E61EAC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9DCAC8-F56D-43CA-972B-5971BA3E5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53D12E-A199-45F3-B8C9-240DBA3A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AB4BBE-C378-4AE5-8FEB-0BB5C2A6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DFCE41-275F-4992-96B7-01AD7362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095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C28E5B-C15B-48E1-9112-89ED89ABA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26A357-E581-49D4-BA5D-8C24B02608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AD5E8CC-E81F-4293-AFAD-8F40C3481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5D6FC08-45BF-42C1-9ADF-549403F39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33DFDFC-2EF4-4439-A29D-BE645F31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35C9C-5B44-4914-872D-463288275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633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94F01A-173D-41CB-9A15-8B321071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4877154-C7EC-41AD-9B40-9CD6BEF95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475E167-C552-4CD1-8B98-55BFA6939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08A5875-DF99-442F-B33A-3A7A4561B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21040E7-27FD-4A10-8DF6-BE3F21707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DFF4071-D7FE-43F4-85D7-7A6DDF52B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BD261B0-FD62-4D9B-8C20-8F9520D5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17FC980-92E3-4198-80A1-70274B602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735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8A9E29-952F-4905-8200-5AAD95D8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5416E65-4082-4F62-A41E-1813185E3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206F101-607E-47CE-8839-5766A0A4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4371DA9-7160-425A-BA80-D570F2208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875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F90070A-8572-42AD-90C3-728EF3F9D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42E1BDE-F07C-493A-95D0-C4C843C3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24FF911-E146-4F6D-AF91-24E9A5D1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594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D9FD62-AFF0-4D91-8128-6514BDEC9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657B4E-47C3-4C88-B695-AADC0CCC3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A47DF8E-59CF-4CD5-8E75-6B4D0053C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A38238D-CA21-47CA-9672-C315165B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83F70AF-2A77-4CF2-BEAF-45AEE7AFE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1EF367-BC06-4831-B4D9-769B4BBF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493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533567-D21B-41B2-8226-7AAA5188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0D2BCE2-0889-445A-890B-B3261F774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1D2BA26-7538-4E7C-B5D6-33F9D5A9D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771502D-6845-4A6D-A181-F1B81979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E3A435D-3F8E-479B-A28A-31E1C85FE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76F8238-597B-45CF-A7E1-78F46713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750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4C62964-69EA-4A74-9925-16F84D721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0D944EA-7289-4E42-B4A2-8901FB970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CC286E-5598-4127-87EF-FAC37805F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925E9-33A3-4D84-BAE6-CDB58E34A995}" type="datetimeFigureOut">
              <a:rPr lang="ko-KR" altLang="en-US" smtClean="0"/>
              <a:t>2023. 7. 18.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D7CB0B-4E21-4300-B920-309527F80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0F3DAF-B070-4F17-BCB2-8E1226C53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249BE-CB1B-4057-8F6C-C97215D0652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09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rms.naver.com/entry.naver?docId=2270367&amp;ref=y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4E5C1F-1893-4A79-A085-C7C120A14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TAW10-2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0DF6965-0025-4417-B373-83E2E5A3B1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CL7_</a:t>
            </a:r>
            <a:r>
              <a:rPr lang="ko-KR" altLang="en-US" dirty="0"/>
              <a:t>멘토링</a:t>
            </a:r>
            <a:r>
              <a:rPr lang="en-US" altLang="ko-KR" dirty="0"/>
              <a:t>_2</a:t>
            </a:r>
          </a:p>
          <a:p>
            <a:r>
              <a:rPr lang="en-US" altLang="ko-KR" dirty="0"/>
              <a:t>2023.07.18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6115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C11D841-6E4C-4BE2-AD20-B45C57928757}"/>
              </a:ext>
            </a:extLst>
          </p:cNvPr>
          <p:cNvSpPr txBox="1"/>
          <p:nvPr/>
        </p:nvSpPr>
        <p:spPr>
          <a:xfrm>
            <a:off x="629174" y="922788"/>
            <a:ext cx="11247752" cy="9417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/>
              <a:t>Internal Tables vs Transparent Tables</a:t>
            </a:r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Stack</a:t>
            </a:r>
            <a:r>
              <a:rPr lang="ko-KR" altLang="en-US" sz="1400" dirty="0"/>
              <a:t> </a:t>
            </a:r>
            <a:r>
              <a:rPr lang="en-US" altLang="ko-KR" sz="1400" dirty="0"/>
              <a:t>:</a:t>
            </a:r>
            <a:r>
              <a:rPr lang="ko-KR" altLang="en-US" sz="1400" dirty="0"/>
              <a:t> 스택은 한 쪽 끝에서만 자료를 넣거나 뺄 수 있는 선형구조</a:t>
            </a:r>
            <a:r>
              <a:rPr lang="en-US" altLang="ko-KR" sz="1400" dirty="0"/>
              <a:t>(LIFO – Last In First Out)</a:t>
            </a:r>
            <a:r>
              <a:rPr lang="ko-KR" altLang="en-US" sz="1400" dirty="0" err="1"/>
              <a:t>으로</a:t>
            </a:r>
            <a:r>
              <a:rPr lang="ko-KR" altLang="en-US" sz="1400" dirty="0"/>
              <a:t> 되어 있다</a:t>
            </a:r>
            <a:r>
              <a:rPr lang="en-US" altLang="ko-KR" sz="1400" dirty="0"/>
              <a:t>.</a:t>
            </a:r>
            <a:r>
              <a:rPr lang="ko-KR" altLang="en-US" sz="1400" dirty="0"/>
              <a:t> 자료를 넣는 것을 밀어 넣는다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         하여 </a:t>
            </a:r>
            <a:r>
              <a:rPr lang="ko-KR" altLang="en-US" sz="1400" dirty="0" err="1"/>
              <a:t>푸쉬</a:t>
            </a:r>
            <a:r>
              <a:rPr lang="en-US" altLang="ko-KR" sz="1400" dirty="0"/>
              <a:t>(Push)</a:t>
            </a:r>
            <a:r>
              <a:rPr lang="ko-KR" altLang="en-US" sz="1400" dirty="0" err="1"/>
              <a:t>라고</a:t>
            </a:r>
            <a:r>
              <a:rPr lang="ko-KR" altLang="en-US" sz="1400" dirty="0"/>
              <a:t> 하고 반대로 넣어둔 자료를 꺼내는 것을 팝</a:t>
            </a:r>
            <a:r>
              <a:rPr lang="en-US" altLang="ko-KR" sz="1400" dirty="0"/>
              <a:t>(Pop)</a:t>
            </a:r>
            <a:r>
              <a:rPr lang="ko-KR" altLang="en-US" sz="1400" dirty="0"/>
              <a:t>이라고 하는데 이때 꺼내지는 자료는 가장 최근에 </a:t>
            </a:r>
            <a:r>
              <a:rPr lang="ko-KR" altLang="en-US" sz="1400" dirty="0" err="1"/>
              <a:t>푸쉬한</a:t>
            </a:r>
            <a:r>
              <a:rPr lang="ko-KR" altLang="en-US" sz="1400" dirty="0"/>
              <a:t>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         자료부터 나오게 된다</a:t>
            </a:r>
            <a:r>
              <a:rPr lang="en-US" altLang="ko-KR" sz="1400" dirty="0"/>
              <a:t>.</a:t>
            </a:r>
            <a:r>
              <a:rPr lang="ko-KR" altLang="en-US" sz="1400" dirty="0"/>
              <a:t> </a:t>
            </a:r>
            <a:r>
              <a:rPr lang="en-US" altLang="ko-KR" sz="1400" dirty="0"/>
              <a:t>ex)</a:t>
            </a:r>
            <a:r>
              <a:rPr lang="ko-KR" altLang="en-US" sz="1400" dirty="0"/>
              <a:t> </a:t>
            </a:r>
            <a:r>
              <a:rPr lang="ko-KR" altLang="en-US" sz="1400" dirty="0" err="1"/>
              <a:t>웹브라우저</a:t>
            </a:r>
            <a:r>
              <a:rPr lang="ko-KR" altLang="en-US" sz="1400" dirty="0"/>
              <a:t> 방문기록</a:t>
            </a:r>
            <a:r>
              <a:rPr lang="en-US" altLang="ko-KR" sz="1400" dirty="0"/>
              <a:t>(</a:t>
            </a:r>
            <a:r>
              <a:rPr lang="ko-KR" altLang="en-US" sz="1400" dirty="0" err="1"/>
              <a:t>뒤로가기</a:t>
            </a:r>
            <a:r>
              <a:rPr lang="en-US" altLang="ko-KR" sz="1400" dirty="0"/>
              <a:t>),</a:t>
            </a:r>
            <a:r>
              <a:rPr lang="ko-KR" altLang="en-US" sz="1400" dirty="0"/>
              <a:t> 실행취소</a:t>
            </a:r>
            <a:r>
              <a:rPr lang="en-US" altLang="ko-KR" sz="1400" dirty="0"/>
              <a:t>(undo)</a:t>
            </a:r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Queue : </a:t>
            </a:r>
            <a:r>
              <a:rPr lang="ko-KR" altLang="en-US" sz="1400" dirty="0"/>
              <a:t>기본적인 자료구조의 한가지로</a:t>
            </a:r>
            <a:r>
              <a:rPr lang="en-US" altLang="ko-KR" sz="1400" dirty="0"/>
              <a:t>,</a:t>
            </a:r>
            <a:r>
              <a:rPr lang="ko-KR" altLang="en-US" sz="1400" dirty="0"/>
              <a:t> 먼저 집어 넣은 데이터가 먼저 나오는 </a:t>
            </a:r>
            <a:r>
              <a:rPr lang="en-US" altLang="ko-KR" sz="1400" dirty="0"/>
              <a:t>FIFO(First In First Out)</a:t>
            </a:r>
            <a:r>
              <a:rPr lang="ko-KR" altLang="en-US" sz="1400" dirty="0"/>
              <a:t>구조로 저장하는 형식을 말한다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           나중에 집어 넣은 데이터가 먼저 나오는 스택과는 반대되는 개념이다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          ex) </a:t>
            </a:r>
            <a:r>
              <a:rPr lang="ko-KR" altLang="en-US" sz="1400" dirty="0"/>
              <a:t>프린터의 출력 처리나 윈도우 시스템의 </a:t>
            </a:r>
            <a:r>
              <a:rPr lang="ko-KR" altLang="en-US" sz="1400" dirty="0" err="1"/>
              <a:t>메세지</a:t>
            </a:r>
            <a:r>
              <a:rPr lang="ko-KR" altLang="en-US" sz="1400" dirty="0"/>
              <a:t> 처리기</a:t>
            </a:r>
            <a:r>
              <a:rPr lang="en-US" altLang="ko-KR" sz="1400" dirty="0"/>
              <a:t>,</a:t>
            </a:r>
            <a:r>
              <a:rPr lang="ko-KR" altLang="en-US" sz="1400" dirty="0"/>
              <a:t> 프로세스 </a:t>
            </a:r>
            <a:r>
              <a:rPr lang="ko-KR" altLang="en-US" sz="1400" dirty="0" err="1"/>
              <a:t>관리등</a:t>
            </a:r>
            <a:r>
              <a:rPr lang="ko-KR" altLang="en-US" sz="1400" dirty="0"/>
              <a:t> 데이터가 입력된 시간 순서대로 처리해야 할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           필요가 있는 상황에 이용된다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 algn="l"/>
            <a:r>
              <a:rPr lang="en-US" altLang="ko-KR" sz="1400" dirty="0"/>
              <a:t>Round robin: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latin typeface="나눔고딕" panose="02000300000000000000" pitchFamily="2" charset="-127"/>
                <a:ea typeface="나눔고딕" panose="02000300000000000000" pitchFamily="2" charset="-127"/>
              </a:rPr>
              <a:t> </a:t>
            </a:r>
            <a:r>
              <a:rPr lang="ko-KR" altLang="en-US" sz="1400" b="0" i="0" u="none" strike="noStrike" dirty="0">
                <a:solidFill>
                  <a:srgbClr val="0033AC"/>
                </a:solidFill>
                <a:effectLst/>
                <a:ea typeface="나눔고딕" panose="02000300000000000000" pitchFamily="2" charset="-127"/>
                <a:hlinkClick r:id="rId2"/>
              </a:rPr>
              <a:t>중앙처리장치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를 임의의 프로세스가 종료될 때까지 차지하는 것이 아니라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,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여러 프로세스들이 중앙처리장치를 조금씩 돌아가며 </a:t>
            </a:r>
            <a:endParaRPr lang="en-US" altLang="ko-KR" sz="1400" b="0" i="0" dirty="0">
              <a:solidFill>
                <a:srgbClr val="333333"/>
              </a:solidFill>
              <a:effectLst/>
              <a:ea typeface="나눔고딕" panose="02000300000000000000" pitchFamily="2" charset="-127"/>
            </a:endParaRPr>
          </a:p>
          <a:p>
            <a:pPr algn="l"/>
            <a:r>
              <a:rPr lang="en-US" altLang="ko-KR" sz="1400" dirty="0">
                <a:solidFill>
                  <a:srgbClr val="333333"/>
                </a:solidFill>
                <a:ea typeface="나눔고딕" panose="02000300000000000000" pitchFamily="2" charset="-127"/>
              </a:rPr>
              <a:t>                  </a:t>
            </a:r>
            <a:r>
              <a:rPr lang="ko-KR" altLang="en-US" sz="1400" b="0" i="0" dirty="0" err="1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할당받아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 실행되는 방식으로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,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리눅스를 포함한 대부분의 시스템에서 사용하는 방식이다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.</a:t>
            </a:r>
            <a:r>
              <a:rPr lang="en-US" altLang="ko-KR" sz="1400" dirty="0"/>
              <a:t>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프로세스들은 시간 할당량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(</a:t>
            </a:r>
            <a:r>
              <a:rPr lang="en" altLang="ko-Kore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time quantum)</a:t>
            </a:r>
          </a:p>
          <a:p>
            <a:pPr algn="l"/>
            <a:r>
              <a:rPr lang="en" altLang="ko-Kore-KR" sz="1400" dirty="0">
                <a:solidFill>
                  <a:srgbClr val="333333"/>
                </a:solidFill>
                <a:ea typeface="나눔고딕" panose="02000300000000000000" pitchFamily="2" charset="-127"/>
              </a:rPr>
              <a:t>             </a:t>
            </a:r>
            <a:r>
              <a:rPr lang="en" altLang="ko-Kore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    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동안 중앙처리장치를 </a:t>
            </a:r>
            <a:r>
              <a:rPr lang="ko-KR" altLang="en-US" sz="1400" b="0" i="0" dirty="0" err="1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할당받아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 실행되는데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,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이 시간 동안 실행을 종료하지 못하면 운영체제에 의해 준비 상태로 쫓겨나고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,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준비 큐의</a:t>
            </a:r>
            <a:endParaRPr lang="en-US" altLang="ko-KR" sz="1400" b="0" i="0" dirty="0">
              <a:solidFill>
                <a:srgbClr val="333333"/>
              </a:solidFill>
              <a:effectLst/>
              <a:ea typeface="나눔고딕" panose="02000300000000000000" pitchFamily="2" charset="-127"/>
            </a:endParaRPr>
          </a:p>
          <a:p>
            <a:pPr algn="l"/>
            <a:r>
              <a:rPr lang="en-US" altLang="ko-KR" sz="1400" dirty="0">
                <a:solidFill>
                  <a:srgbClr val="333333"/>
                </a:solidFill>
                <a:ea typeface="나눔고딕" panose="02000300000000000000" pitchFamily="2" charset="-127"/>
              </a:rPr>
              <a:t>                 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다음 프로세스가 중앙처리장치를 할당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 </a:t>
            </a:r>
            <a:r>
              <a:rPr lang="ko-KR" altLang="en-US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받아 실행된다</a:t>
            </a:r>
            <a:r>
              <a:rPr lang="en-US" altLang="ko-KR" sz="1400" b="0" i="0" dirty="0">
                <a:solidFill>
                  <a:srgbClr val="333333"/>
                </a:solidFill>
                <a:effectLst/>
                <a:ea typeface="나눔고딕" panose="02000300000000000000" pitchFamily="2" charset="-127"/>
              </a:rPr>
              <a:t>.</a:t>
            </a:r>
            <a:br>
              <a:rPr lang="ko-KR" altLang="en-US" sz="1400" dirty="0"/>
            </a:b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627846-1570-4EB5-AB69-DE5286BC25EF}"/>
              </a:ext>
            </a:extLst>
          </p:cNvPr>
          <p:cNvSpPr txBox="1"/>
          <p:nvPr/>
        </p:nvSpPr>
        <p:spPr>
          <a:xfrm>
            <a:off x="629174" y="352338"/>
            <a:ext cx="120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Key Word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907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627846-1570-4EB5-AB69-DE5286BC25EF}"/>
              </a:ext>
            </a:extLst>
          </p:cNvPr>
          <p:cNvSpPr txBox="1"/>
          <p:nvPr/>
        </p:nvSpPr>
        <p:spPr>
          <a:xfrm>
            <a:off x="629174" y="352338"/>
            <a:ext cx="5444439" cy="29472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Unit</a:t>
            </a:r>
            <a:r>
              <a:rPr lang="ko-KR" altLang="en-US" b="1" dirty="0"/>
              <a:t> </a:t>
            </a:r>
            <a:r>
              <a:rPr lang="en-US" altLang="ko-KR" b="1" dirty="0"/>
              <a:t>10.</a:t>
            </a:r>
            <a:r>
              <a:rPr lang="ko-KR" altLang="en-US" b="1" dirty="0"/>
              <a:t> </a:t>
            </a:r>
            <a:r>
              <a:rPr lang="en-US" altLang="ko-KR" b="1" dirty="0"/>
              <a:t>Modularization</a:t>
            </a:r>
            <a:r>
              <a:rPr lang="ko-KR" altLang="en-US" b="1" dirty="0"/>
              <a:t> </a:t>
            </a:r>
            <a:r>
              <a:rPr lang="en-US" altLang="ko-KR" b="1" dirty="0"/>
              <a:t>Techniques</a:t>
            </a:r>
            <a:r>
              <a:rPr lang="ko-KR" altLang="en-US" b="1" dirty="0"/>
              <a:t> </a:t>
            </a:r>
            <a:r>
              <a:rPr lang="en-US" altLang="ko-KR" b="1" dirty="0"/>
              <a:t>in</a:t>
            </a:r>
            <a:r>
              <a:rPr lang="ko-KR" altLang="en-US" b="1" dirty="0"/>
              <a:t> </a:t>
            </a:r>
            <a:r>
              <a:rPr lang="en-US" altLang="ko-KR" b="1" dirty="0"/>
              <a:t>ABAP</a:t>
            </a:r>
          </a:p>
          <a:p>
            <a:pPr>
              <a:lnSpc>
                <a:spcPct val="150000"/>
              </a:lnSpc>
            </a:pPr>
            <a:r>
              <a:rPr lang="en-US" altLang="ko-KR" b="1" dirty="0"/>
              <a:t>Unit</a:t>
            </a:r>
            <a:r>
              <a:rPr lang="ko-KR" altLang="en-US" b="1" dirty="0"/>
              <a:t> </a:t>
            </a:r>
            <a:r>
              <a:rPr lang="en-US" altLang="ko-KR" b="1" dirty="0"/>
              <a:t>11.</a:t>
            </a:r>
            <a:r>
              <a:rPr lang="ko-KR" altLang="en-US" b="1" dirty="0"/>
              <a:t> </a:t>
            </a:r>
            <a:r>
              <a:rPr lang="en-US" altLang="ko-KR" b="1" dirty="0"/>
              <a:t>Complex</a:t>
            </a:r>
            <a:r>
              <a:rPr lang="ko-KR" altLang="en-US" b="1" dirty="0"/>
              <a:t> </a:t>
            </a:r>
            <a:r>
              <a:rPr lang="en-US" altLang="ko-KR" b="1" dirty="0"/>
              <a:t>Data</a:t>
            </a:r>
            <a:r>
              <a:rPr lang="ko-KR" altLang="en-US" b="1" dirty="0"/>
              <a:t> </a:t>
            </a:r>
            <a:r>
              <a:rPr lang="en-US" altLang="ko-KR" b="1" dirty="0"/>
              <a:t>Objects</a:t>
            </a:r>
          </a:p>
          <a:p>
            <a:pPr>
              <a:lnSpc>
                <a:spcPct val="150000"/>
              </a:lnSpc>
            </a:pPr>
            <a:r>
              <a:rPr lang="en-US" altLang="ko-KR" b="1" dirty="0"/>
              <a:t>Unit</a:t>
            </a:r>
            <a:r>
              <a:rPr lang="ko-KR" altLang="en-US" b="1" dirty="0"/>
              <a:t> </a:t>
            </a:r>
            <a:r>
              <a:rPr lang="en-US" altLang="ko-KR" b="1" dirty="0"/>
              <a:t>12.</a:t>
            </a:r>
            <a:r>
              <a:rPr lang="ko-KR" altLang="en-US" b="1" dirty="0"/>
              <a:t> </a:t>
            </a:r>
            <a:r>
              <a:rPr lang="en-US" altLang="ko-KR" b="1" dirty="0"/>
              <a:t>Data</a:t>
            </a:r>
            <a:r>
              <a:rPr lang="ko-KR" altLang="en-US" b="1" dirty="0"/>
              <a:t> </a:t>
            </a:r>
            <a:r>
              <a:rPr lang="en-US" altLang="ko-KR" b="1" dirty="0"/>
              <a:t>Modeling</a:t>
            </a:r>
            <a:r>
              <a:rPr lang="ko-KR" altLang="en-US" b="1" dirty="0"/>
              <a:t> </a:t>
            </a:r>
            <a:r>
              <a:rPr lang="en-US" altLang="ko-KR" b="1" dirty="0"/>
              <a:t>and</a:t>
            </a:r>
            <a:r>
              <a:rPr lang="ko-KR" altLang="en-US" b="1" dirty="0"/>
              <a:t> </a:t>
            </a:r>
            <a:r>
              <a:rPr lang="en-US" altLang="ko-KR" b="1" dirty="0"/>
              <a:t>Data</a:t>
            </a:r>
            <a:r>
              <a:rPr lang="ko-KR" altLang="en-US" b="1" dirty="0"/>
              <a:t> </a:t>
            </a:r>
            <a:r>
              <a:rPr lang="en-US" altLang="ko-KR" b="1" dirty="0"/>
              <a:t>Retrieval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Unit 13. Classic ABAP Reports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Unit 14. Program Analysis Tools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Unit 15. Program Calls and Memory Management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Unit 16. ABAP Open SQL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6709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3F13EF-B7E6-6525-AA65-69516502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35" y="97996"/>
            <a:ext cx="6292065" cy="487631"/>
          </a:xfrm>
        </p:spPr>
        <p:txBody>
          <a:bodyPr>
            <a:noAutofit/>
          </a:bodyPr>
          <a:lstStyle/>
          <a:p>
            <a:r>
              <a:rPr kumimoji="1" lang="en-US" altLang="ko-Kore-KR" sz="2400" dirty="0"/>
              <a:t>Unit 10. Modularization</a:t>
            </a:r>
            <a:endParaRPr kumimoji="1" lang="ko-Kore-KR" altLang="en-US" sz="2400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9F13B2A9-8E73-C961-4A37-6817E15DB7F7}"/>
              </a:ext>
            </a:extLst>
          </p:cNvPr>
          <p:cNvSpPr/>
          <p:nvPr/>
        </p:nvSpPr>
        <p:spPr>
          <a:xfrm>
            <a:off x="1421258" y="1119883"/>
            <a:ext cx="9349484" cy="5054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F1B366-503A-5DF9-7FDB-A6452550CEF7}"/>
              </a:ext>
            </a:extLst>
          </p:cNvPr>
          <p:cNvSpPr txBox="1"/>
          <p:nvPr/>
        </p:nvSpPr>
        <p:spPr>
          <a:xfrm>
            <a:off x="5218195" y="1821290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>
                <a:solidFill>
                  <a:schemeClr val="bg1"/>
                </a:solidFill>
              </a:rPr>
              <a:t>Modularization</a:t>
            </a:r>
            <a:endParaRPr kumimoji="1" lang="ko-Kore-KR" altLang="en-US" dirty="0">
              <a:solidFill>
                <a:schemeClr val="bg1"/>
              </a:solidFill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DF94F977-81BE-8417-6AE9-59A846471C78}"/>
              </a:ext>
            </a:extLst>
          </p:cNvPr>
          <p:cNvSpPr/>
          <p:nvPr/>
        </p:nvSpPr>
        <p:spPr>
          <a:xfrm>
            <a:off x="2948683" y="2724878"/>
            <a:ext cx="2619910" cy="246080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4850C222-5D8E-6215-F55E-9D6780BF7718}"/>
              </a:ext>
            </a:extLst>
          </p:cNvPr>
          <p:cNvSpPr/>
          <p:nvPr/>
        </p:nvSpPr>
        <p:spPr>
          <a:xfrm>
            <a:off x="6623407" y="2724877"/>
            <a:ext cx="2619910" cy="246080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111DEB-BED6-A962-8A45-27901883E4B5}"/>
              </a:ext>
            </a:extLst>
          </p:cNvPr>
          <p:cNvSpPr txBox="1"/>
          <p:nvPr/>
        </p:nvSpPr>
        <p:spPr>
          <a:xfrm>
            <a:off x="3368041" y="3429000"/>
            <a:ext cx="1781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ore-KR" dirty="0"/>
              <a:t>Local program </a:t>
            </a:r>
          </a:p>
          <a:p>
            <a:pPr algn="ctr"/>
            <a:r>
              <a:rPr kumimoji="1" lang="en-US" altLang="ko-Kore-KR" dirty="0"/>
              <a:t>Modularization</a:t>
            </a:r>
            <a:endParaRPr kumimoji="1" lang="ko-Kore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E262D7-C5DD-2C6A-BEDD-981618FB12BB}"/>
              </a:ext>
            </a:extLst>
          </p:cNvPr>
          <p:cNvSpPr txBox="1"/>
          <p:nvPr/>
        </p:nvSpPr>
        <p:spPr>
          <a:xfrm>
            <a:off x="7042765" y="3428999"/>
            <a:ext cx="1755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ore-KR" dirty="0"/>
              <a:t>Global</a:t>
            </a:r>
          </a:p>
          <a:p>
            <a:pPr algn="ctr"/>
            <a:r>
              <a:rPr kumimoji="1" lang="en-US" altLang="ko-Kore-KR" dirty="0"/>
              <a:t>Modularization</a:t>
            </a:r>
            <a:endParaRPr kumimoji="1" lang="ko-Kore-KR" altLang="en-US" dirty="0"/>
          </a:p>
        </p:txBody>
      </p:sp>
    </p:spTree>
    <p:extLst>
      <p:ext uri="{BB962C8B-B14F-4D97-AF65-F5344CB8AC3E}">
        <p14:creationId xmlns:p14="http://schemas.microsoft.com/office/powerpoint/2010/main" val="373800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3F13EF-B7E6-6525-AA65-69516502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35" y="97996"/>
            <a:ext cx="8911975" cy="487631"/>
          </a:xfrm>
        </p:spPr>
        <p:txBody>
          <a:bodyPr>
            <a:noAutofit/>
          </a:bodyPr>
          <a:lstStyle/>
          <a:p>
            <a:r>
              <a:rPr kumimoji="1" lang="en-US" altLang="ko-Kore-KR" sz="2400" dirty="0"/>
              <a:t>Unit 10. Modularization – Local Program Modularization</a:t>
            </a:r>
            <a:endParaRPr kumimoji="1" lang="ko-Kore-KR" altLang="en-US" sz="2400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9F13B2A9-8E73-C961-4A37-6817E15DB7F7}"/>
              </a:ext>
            </a:extLst>
          </p:cNvPr>
          <p:cNvSpPr/>
          <p:nvPr/>
        </p:nvSpPr>
        <p:spPr>
          <a:xfrm>
            <a:off x="188357" y="599962"/>
            <a:ext cx="11760487" cy="5054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E262D7-C5DD-2C6A-BEDD-981618FB12BB}"/>
              </a:ext>
            </a:extLst>
          </p:cNvPr>
          <p:cNvSpPr txBox="1"/>
          <p:nvPr/>
        </p:nvSpPr>
        <p:spPr>
          <a:xfrm>
            <a:off x="488752" y="901557"/>
            <a:ext cx="1404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ore-KR" dirty="0"/>
              <a:t>Sub routine</a:t>
            </a:r>
            <a:endParaRPr kumimoji="1" lang="ko-Kore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D8D665A-B0A5-198B-A7D3-05AC92F91C1B}"/>
              </a:ext>
            </a:extLst>
          </p:cNvPr>
          <p:cNvSpPr/>
          <p:nvPr/>
        </p:nvSpPr>
        <p:spPr>
          <a:xfrm>
            <a:off x="367914" y="1270889"/>
            <a:ext cx="2708954" cy="1660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9D5F17-B970-AF21-950E-7144AC525440}"/>
              </a:ext>
            </a:extLst>
          </p:cNvPr>
          <p:cNvSpPr txBox="1"/>
          <p:nvPr/>
        </p:nvSpPr>
        <p:spPr>
          <a:xfrm>
            <a:off x="488752" y="1380798"/>
            <a:ext cx="24672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/>
              <a:t>PERFORM subroutine.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CALL METHOD</a:t>
            </a:r>
          </a:p>
          <a:p>
            <a:r>
              <a:rPr kumimoji="1" lang="en-US" altLang="ko-Kore-KR" dirty="0" err="1"/>
              <a:t>local_class</a:t>
            </a:r>
            <a:r>
              <a:rPr kumimoji="1" lang="en-US" altLang="ko-Kore-KR" dirty="0"/>
              <a:t>=&gt;method</a:t>
            </a:r>
            <a:endParaRPr kumimoji="1" lang="ko-Kore-KR" altLang="en-US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14CEAC6-6580-3D7A-F660-555DACCF52B8}"/>
              </a:ext>
            </a:extLst>
          </p:cNvPr>
          <p:cNvSpPr/>
          <p:nvPr/>
        </p:nvSpPr>
        <p:spPr>
          <a:xfrm>
            <a:off x="367914" y="3219273"/>
            <a:ext cx="2708954" cy="16603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7D87C2-8965-614B-8059-A3B629C7DB58}"/>
              </a:ext>
            </a:extLst>
          </p:cNvPr>
          <p:cNvSpPr txBox="1"/>
          <p:nvPr/>
        </p:nvSpPr>
        <p:spPr>
          <a:xfrm>
            <a:off x="455002" y="3300574"/>
            <a:ext cx="26724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/>
              <a:t>FORM &lt;&lt;subroutine&gt;&gt;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~logic~</a:t>
            </a:r>
          </a:p>
          <a:p>
            <a:r>
              <a:rPr kumimoji="1" lang="en-US" altLang="ko-Kore-KR" dirty="0"/>
              <a:t>ENDFORM.</a:t>
            </a:r>
            <a:endParaRPr kumimoji="1" lang="ko-Kore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21F6CCC-FADC-BFBF-2D8C-01C0AD998069}"/>
              </a:ext>
            </a:extLst>
          </p:cNvPr>
          <p:cNvSpPr/>
          <p:nvPr/>
        </p:nvSpPr>
        <p:spPr>
          <a:xfrm>
            <a:off x="3427859" y="1270889"/>
            <a:ext cx="2708954" cy="36087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004EA4-EFDB-9F42-94AF-81C36C27CFE4}"/>
              </a:ext>
            </a:extLst>
          </p:cNvPr>
          <p:cNvSpPr txBox="1"/>
          <p:nvPr/>
        </p:nvSpPr>
        <p:spPr>
          <a:xfrm>
            <a:off x="3548697" y="1380798"/>
            <a:ext cx="241598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/>
              <a:t>PERFORM subroutine</a:t>
            </a:r>
            <a:br>
              <a:rPr kumimoji="1" lang="en-US" altLang="ko-Kore-KR" dirty="0"/>
            </a:br>
            <a:r>
              <a:rPr kumimoji="1" lang="en-US" altLang="ko-Kore-KR" dirty="0"/>
              <a:t>    USING</a:t>
            </a:r>
            <a:br>
              <a:rPr kumimoji="1" lang="en-US" altLang="ko-Kore-KR" dirty="0"/>
            </a:br>
            <a:r>
              <a:rPr kumimoji="1" lang="en-US" altLang="ko-Kore-KR" dirty="0"/>
              <a:t>        gv_int1</a:t>
            </a:r>
            <a:br>
              <a:rPr kumimoji="1" lang="en-US" altLang="ko-Kore-KR" dirty="0"/>
            </a:br>
            <a:r>
              <a:rPr kumimoji="1" lang="en-US" altLang="ko-Kore-KR" dirty="0"/>
              <a:t>        gv_int2</a:t>
            </a:r>
            <a:br>
              <a:rPr kumimoji="1" lang="en-US" altLang="ko-Kore-KR" dirty="0"/>
            </a:br>
            <a:r>
              <a:rPr kumimoji="1" lang="en-US" altLang="ko-Kore-KR" dirty="0"/>
              <a:t>    CHANGING</a:t>
            </a:r>
          </a:p>
          <a:p>
            <a:r>
              <a:rPr kumimoji="1" lang="en-US" altLang="ko-Kore-KR" dirty="0"/>
              <a:t>         </a:t>
            </a:r>
            <a:r>
              <a:rPr kumimoji="1" lang="en-US" altLang="ko-Kore-KR" dirty="0" err="1"/>
              <a:t>gv_result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D163691-8BB6-F011-2FA6-44F4B2834498}"/>
              </a:ext>
            </a:extLst>
          </p:cNvPr>
          <p:cNvSpPr/>
          <p:nvPr/>
        </p:nvSpPr>
        <p:spPr>
          <a:xfrm>
            <a:off x="6521553" y="1248740"/>
            <a:ext cx="3588217" cy="3630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25E8A0-C0A9-AEE6-F4EF-02A9A7BDCB59}"/>
              </a:ext>
            </a:extLst>
          </p:cNvPr>
          <p:cNvSpPr txBox="1"/>
          <p:nvPr/>
        </p:nvSpPr>
        <p:spPr>
          <a:xfrm>
            <a:off x="6608642" y="1330041"/>
            <a:ext cx="357982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/>
              <a:t>FORM &lt;&lt;subroutine&gt;&gt;</a:t>
            </a:r>
          </a:p>
          <a:p>
            <a:r>
              <a:rPr kumimoji="1" lang="en-US" altLang="ko-Kore-KR" dirty="0"/>
              <a:t>    USING</a:t>
            </a:r>
          </a:p>
          <a:p>
            <a:r>
              <a:rPr kumimoji="1" lang="en-US" altLang="ko-Kore-KR" dirty="0"/>
              <a:t>       Value(</a:t>
            </a:r>
            <a:r>
              <a:rPr kumimoji="1" lang="en-US" altLang="ko-Kore-KR" dirty="0" err="1"/>
              <a:t>PV_act</a:t>
            </a:r>
            <a:r>
              <a:rPr kumimoji="1" lang="en-US" altLang="ko-Kore-KR" dirty="0"/>
              <a:t>) TYPE.  object</a:t>
            </a:r>
          </a:p>
          <a:p>
            <a:r>
              <a:rPr kumimoji="1" lang="en-US" altLang="ko-Kore-KR" dirty="0"/>
              <a:t>       Value(</a:t>
            </a:r>
            <a:r>
              <a:rPr kumimoji="1" lang="en-US" altLang="ko-Kore-KR" dirty="0" err="1"/>
              <a:t>PV_max</a:t>
            </a:r>
            <a:r>
              <a:rPr kumimoji="1" lang="en-US" altLang="ko-Kore-KR" dirty="0"/>
              <a:t>) TYPE object</a:t>
            </a:r>
          </a:p>
          <a:p>
            <a:r>
              <a:rPr kumimoji="1" lang="en-US" altLang="ko-Kore-KR" dirty="0" err="1"/>
              <a:t>cv_pc</a:t>
            </a:r>
            <a:r>
              <a:rPr kumimoji="1" lang="en-US" altLang="ko-Kore-KR" dirty="0"/>
              <a:t>=</a:t>
            </a:r>
            <a:r>
              <a:rPr kumimoji="1" lang="en-US" altLang="ko-Kore-KR" dirty="0" err="1"/>
              <a:t>pv_act</a:t>
            </a:r>
            <a:r>
              <a:rPr kumimoji="1" lang="en-US" altLang="ko-Kore-KR" dirty="0"/>
              <a:t> * 100 / </a:t>
            </a:r>
            <a:r>
              <a:rPr kumimoji="1" lang="en-US" altLang="ko-Kore-KR" dirty="0" err="1"/>
              <a:t>pv_max</a:t>
            </a:r>
            <a:endParaRPr kumimoji="1" lang="en-US" altLang="ko-Kore-KR" dirty="0"/>
          </a:p>
          <a:p>
            <a:r>
              <a:rPr kumimoji="1" lang="en-US" altLang="ko-Kore-KR" dirty="0"/>
              <a:t>ENDFORM.</a:t>
            </a:r>
          </a:p>
        </p:txBody>
      </p:sp>
    </p:spTree>
    <p:extLst>
      <p:ext uri="{BB962C8B-B14F-4D97-AF65-F5344CB8AC3E}">
        <p14:creationId xmlns:p14="http://schemas.microsoft.com/office/powerpoint/2010/main" val="191984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3F13EF-B7E6-6525-AA65-69516502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35" y="97996"/>
            <a:ext cx="6292065" cy="487631"/>
          </a:xfrm>
        </p:spPr>
        <p:txBody>
          <a:bodyPr>
            <a:noAutofit/>
          </a:bodyPr>
          <a:lstStyle/>
          <a:p>
            <a:r>
              <a:rPr kumimoji="1" lang="en-US" altLang="ko-Kore-KR" sz="2400" dirty="0"/>
              <a:t>Unit 11. Data Objects.</a:t>
            </a:r>
            <a:endParaRPr kumimoji="1" lang="ko-Kore-KR" alt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671B0A-2603-34A6-1CDB-0A9A6FA2C969}"/>
              </a:ext>
            </a:extLst>
          </p:cNvPr>
          <p:cNvSpPr txBox="1"/>
          <p:nvPr/>
        </p:nvSpPr>
        <p:spPr>
          <a:xfrm>
            <a:off x="616449" y="3667873"/>
            <a:ext cx="470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b="1" dirty="0"/>
              <a:t>DATA</a:t>
            </a:r>
            <a:r>
              <a:rPr kumimoji="1" lang="en-US" altLang="ko-Kore-KR" dirty="0"/>
              <a:t> &lt;&lt;</a:t>
            </a:r>
            <a:r>
              <a:rPr kumimoji="1" lang="en-US" altLang="ko-Kore-KR" dirty="0" err="1"/>
              <a:t>gs_flight</a:t>
            </a:r>
            <a:r>
              <a:rPr kumimoji="1" lang="en-US" altLang="ko-Kore-KR" dirty="0"/>
              <a:t>&gt;&gt; </a:t>
            </a:r>
            <a:r>
              <a:rPr kumimoji="1" lang="en-US" altLang="ko-Kore-KR" b="1" dirty="0"/>
              <a:t>TYPE</a:t>
            </a:r>
            <a:r>
              <a:rPr kumimoji="1" lang="en-US" altLang="ko-Kore-KR" dirty="0"/>
              <a:t> bc400_s_sflight.</a:t>
            </a:r>
            <a:endParaRPr kumimoji="1" lang="ko-Kore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209B03-B5D8-B8E4-F4BF-8C33391AC3C6}"/>
              </a:ext>
            </a:extLst>
          </p:cNvPr>
          <p:cNvSpPr txBox="1"/>
          <p:nvPr/>
        </p:nvSpPr>
        <p:spPr>
          <a:xfrm>
            <a:off x="616449" y="912686"/>
            <a:ext cx="10882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ore-KR" b="1" dirty="0"/>
              <a:t>TYPES: BEGIN OF </a:t>
            </a:r>
            <a:r>
              <a:rPr kumimoji="1" lang="en-US" altLang="ko-Kore-KR" b="1" dirty="0" err="1"/>
              <a:t>ts_flightinfo</a:t>
            </a:r>
            <a:endParaRPr kumimoji="1" lang="en-US" altLang="ko-Kore-KR" b="1" dirty="0"/>
          </a:p>
          <a:p>
            <a:r>
              <a:rPr kumimoji="1" lang="en-US" altLang="ko-Kore-KR" b="1" dirty="0"/>
              <a:t>		  </a:t>
            </a:r>
            <a:r>
              <a:rPr kumimoji="1" lang="en-US" altLang="ko-Kore-KR" b="1" dirty="0" err="1"/>
              <a:t>carrid</a:t>
            </a:r>
            <a:r>
              <a:rPr kumimoji="1" lang="en-US" altLang="ko-Kore-KR" b="1" dirty="0"/>
              <a:t>	    TYPE  </a:t>
            </a:r>
            <a:r>
              <a:rPr kumimoji="1" lang="en-US" altLang="ko-Kore-KR" b="1" dirty="0" err="1"/>
              <a:t>s_carr_id</a:t>
            </a:r>
            <a:r>
              <a:rPr kumimoji="1" lang="en-US" altLang="ko-Kore-KR" b="1" dirty="0"/>
              <a:t>,</a:t>
            </a:r>
          </a:p>
          <a:p>
            <a:r>
              <a:rPr kumimoji="1" lang="en-US" altLang="ko-Kore-KR" b="1" dirty="0"/>
              <a:t>                        </a:t>
            </a:r>
            <a:r>
              <a:rPr kumimoji="1" lang="en-US" altLang="ko-Kore-KR" b="1" dirty="0" err="1"/>
              <a:t>carrname</a:t>
            </a:r>
            <a:r>
              <a:rPr kumimoji="1" lang="en-US" altLang="ko-Kore-KR" b="1" dirty="0"/>
              <a:t> TYPE  </a:t>
            </a:r>
            <a:r>
              <a:rPr kumimoji="1" lang="en-US" altLang="ko-Kore-KR" b="1" dirty="0" err="1"/>
              <a:t>s_carrname</a:t>
            </a:r>
            <a:endParaRPr kumimoji="1" lang="en-US" altLang="ko-Kore-KR" b="1" dirty="0"/>
          </a:p>
          <a:p>
            <a:r>
              <a:rPr kumimoji="1" lang="en-US" altLang="ko-Kore-KR" b="1" dirty="0"/>
              <a:t>                          ~</a:t>
            </a:r>
          </a:p>
          <a:p>
            <a:r>
              <a:rPr kumimoji="1" lang="en-US" altLang="ko-Kore-KR" b="1" dirty="0"/>
              <a:t>           END of </a:t>
            </a:r>
            <a:r>
              <a:rPr kumimoji="1" lang="en-US" altLang="ko-Kore-KR" b="1" dirty="0" err="1"/>
              <a:t>ts_tlightinfo</a:t>
            </a:r>
            <a:r>
              <a:rPr kumimoji="1" lang="en-US" altLang="ko-Kore-KR" b="1" dirty="0"/>
              <a:t>.</a:t>
            </a:r>
            <a:endParaRPr kumimoji="1" lang="ko-Kore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B578A9-568A-0A34-E004-C7E2FFE8EF0B}"/>
              </a:ext>
            </a:extLst>
          </p:cNvPr>
          <p:cNvSpPr txBox="1"/>
          <p:nvPr/>
        </p:nvSpPr>
        <p:spPr>
          <a:xfrm>
            <a:off x="616449" y="4436722"/>
            <a:ext cx="3907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b="1" dirty="0"/>
              <a:t>MOVE-Corresponding ~ TO {{2}} </a:t>
            </a:r>
            <a:r>
              <a:rPr kumimoji="1" lang="en-US" altLang="ko-Kore-KR" dirty="0"/>
              <a:t>.</a:t>
            </a:r>
            <a:endParaRPr kumimoji="1" lang="ko-Kore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5F2A79-E618-C585-8EBB-B0D8B2C6716F}"/>
              </a:ext>
            </a:extLst>
          </p:cNvPr>
          <p:cNvSpPr txBox="1"/>
          <p:nvPr/>
        </p:nvSpPr>
        <p:spPr>
          <a:xfrm>
            <a:off x="5885379" y="912686"/>
            <a:ext cx="5928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ore-KR" b="1" dirty="0"/>
              <a:t>       DATA </a:t>
            </a:r>
            <a:r>
              <a:rPr kumimoji="1" lang="en-US" altLang="ko-Kore-KR" b="1" dirty="0" err="1"/>
              <a:t>gt_itab</a:t>
            </a:r>
            <a:r>
              <a:rPr kumimoji="1" lang="en-US" altLang="ko-Kore-KR" b="1" dirty="0"/>
              <a:t> TYPE </a:t>
            </a:r>
            <a:r>
              <a:rPr kumimoji="1" lang="en-US" altLang="ko-Kore-KR" b="1" dirty="0" err="1"/>
              <a:t>is_tlightinfo</a:t>
            </a:r>
            <a:endParaRPr kumimoji="1" lang="en-US" altLang="ko-Kore-KR" b="1" dirty="0"/>
          </a:p>
          <a:p>
            <a:r>
              <a:rPr kumimoji="1" lang="en-US" altLang="ko-Kore-KR" b="1" dirty="0"/>
              <a:t>       DATA </a:t>
            </a:r>
            <a:r>
              <a:rPr kumimoji="1" lang="en-US" altLang="ko-Kore-KR" b="1" dirty="0" err="1"/>
              <a:t>gt_itab</a:t>
            </a:r>
            <a:r>
              <a:rPr kumimoji="1" lang="en-US" altLang="ko-Kore-KR" b="1" dirty="0"/>
              <a:t> TYPE Table OF {{structure TYPE}}</a:t>
            </a:r>
            <a:endParaRPr kumimoji="1" lang="ko-Kore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118A2B2-E43F-D628-8D0D-096FD346E074}"/>
              </a:ext>
            </a:extLst>
          </p:cNvPr>
          <p:cNvSpPr/>
          <p:nvPr/>
        </p:nvSpPr>
        <p:spPr>
          <a:xfrm>
            <a:off x="6057615" y="3359029"/>
            <a:ext cx="5996198" cy="33177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22BD2B-92F6-A7A3-3CFB-98BD92EEAD49}"/>
              </a:ext>
            </a:extLst>
          </p:cNvPr>
          <p:cNvSpPr txBox="1"/>
          <p:nvPr/>
        </p:nvSpPr>
        <p:spPr>
          <a:xfrm>
            <a:off x="5955738" y="2871718"/>
            <a:ext cx="4361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ore-KR" dirty="0"/>
              <a:t>Deletion of Table Content</a:t>
            </a:r>
            <a:endParaRPr kumimoji="1" lang="ko-Kore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CA538A-2B1A-49B6-F955-2D7AB9C866C3}"/>
              </a:ext>
            </a:extLst>
          </p:cNvPr>
          <p:cNvSpPr txBox="1"/>
          <p:nvPr/>
        </p:nvSpPr>
        <p:spPr>
          <a:xfrm>
            <a:off x="6283465" y="3667873"/>
            <a:ext cx="2381742" cy="1285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ore-KR" dirty="0" err="1"/>
              <a:t>ReFresh</a:t>
            </a:r>
            <a:r>
              <a:rPr kumimoji="1" lang="en-US" altLang="ko-Kore-KR" dirty="0"/>
              <a:t> </a:t>
            </a:r>
            <a:r>
              <a:rPr kumimoji="1" lang="en-US" altLang="ko-Kore-KR" dirty="0" err="1"/>
              <a:t>gt_flightinfo</a:t>
            </a:r>
            <a:r>
              <a:rPr kumimoji="1" lang="en-US" altLang="ko-Kore-KR" dirty="0"/>
              <a:t>.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/>
              <a:t>CLEAR </a:t>
            </a:r>
            <a:r>
              <a:rPr kumimoji="1" lang="en-US" altLang="ko-Kore-KR" dirty="0" err="1"/>
              <a:t>gt_flightInfi</a:t>
            </a:r>
            <a:r>
              <a:rPr kumimoji="1" lang="en-US" altLang="ko-Kore-KR" dirty="0"/>
              <a:t>.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/>
              <a:t>Free </a:t>
            </a:r>
            <a:r>
              <a:rPr kumimoji="1" lang="en-US" altLang="ko-Kore-KR" dirty="0" err="1"/>
              <a:t>gt_flightinfo</a:t>
            </a:r>
            <a:endParaRPr kumimoji="1" lang="ko-Kore-KR" altLang="en-US" dirty="0"/>
          </a:p>
        </p:txBody>
      </p:sp>
    </p:spTree>
    <p:extLst>
      <p:ext uri="{BB962C8B-B14F-4D97-AF65-F5344CB8AC3E}">
        <p14:creationId xmlns:p14="http://schemas.microsoft.com/office/powerpoint/2010/main" val="134392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F3695C-90FC-596B-42A6-713F7DEC5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dirty="0"/>
              <a:t>Lab 8 </a:t>
            </a:r>
            <a:r>
              <a:rPr kumimoji="1" lang="ko-KR" altLang="en-US" dirty="0"/>
              <a:t>진행</a:t>
            </a:r>
            <a:endParaRPr kumimoji="1" lang="ko-Kore-KR" altLang="en-US" dirty="0"/>
          </a:p>
        </p:txBody>
      </p:sp>
    </p:spTree>
    <p:extLst>
      <p:ext uri="{BB962C8B-B14F-4D97-AF65-F5344CB8AC3E}">
        <p14:creationId xmlns:p14="http://schemas.microsoft.com/office/powerpoint/2010/main" val="1846983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461</Words>
  <Application>Microsoft Macintosh PowerPoint</Application>
  <PresentationFormat>와이드스크린</PresentationFormat>
  <Paragraphs>77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나눔고딕</vt:lpstr>
      <vt:lpstr>Arial</vt:lpstr>
      <vt:lpstr>Office 테마</vt:lpstr>
      <vt:lpstr>TAW10-2</vt:lpstr>
      <vt:lpstr>PowerPoint 프레젠테이션</vt:lpstr>
      <vt:lpstr>PowerPoint 프레젠테이션</vt:lpstr>
      <vt:lpstr>Unit 10. Modularization</vt:lpstr>
      <vt:lpstr>Unit 10. Modularization – Local Program Modularization</vt:lpstr>
      <vt:lpstr>Unit 11. Data Objects.</vt:lpstr>
      <vt:lpstr>Lab 8 진행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TAW10-2</dc:title>
  <dc:creator>Administrator</dc:creator>
  <cp:lastModifiedBy>hansik CHUNG</cp:lastModifiedBy>
  <cp:revision>2</cp:revision>
  <dcterms:created xsi:type="dcterms:W3CDTF">2023-07-17T09:19:56Z</dcterms:created>
  <dcterms:modified xsi:type="dcterms:W3CDTF">2023-07-17T18:08:38Z</dcterms:modified>
</cp:coreProperties>
</file>