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a841051b1f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a841051b1f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유형별로 특징이 있고 유형별 네트워크 특징 존재</a:t>
            </a:r>
            <a:br>
              <a:rPr lang="ko"/>
            </a:br>
            <a:r>
              <a:rPr lang="ko"/>
              <a:t>악의적 목적을 가지고 있는 소프트웨어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ko"/>
            </a:b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a841051b1f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a841051b1f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바이러스 트로이목마 웜 스파이웨어 애드웨어 랜섬웨어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a841051b1f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a841051b1f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a841051b1f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a841051b1f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a841051b1f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a841051b1f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애드웨어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사용자에게 불편함을 주는 광고형 프로그램과 유사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좋은 목적으로의 제공이 아닌 자신의 목적을 위해 제공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스파이웨어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애드웨어인 것 처럼 위장하고 내부의 정보를 탈취를 위해 사용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a841051b1f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a841051b1f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a841051b1f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a841051b1f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디도스 공격을 수행하기 위해 사전적으로 감염시켜서 통제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a841051b1f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a841051b1f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악성코드는 아님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지능 지속 위협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일반적인 악성코드와 결이 조금 다름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a841051b1f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a841051b1f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a841051b1f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a841051b1f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a841051b1f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a841051b1f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1. </a:t>
            </a:r>
            <a:r>
              <a:rPr lang="ko"/>
              <a:t>외부에서 공격에 대한 시도 - 정확히 탐지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2. 공격이 아닌 신호를 정확히 탐지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a841051b1f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a841051b1f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a841051b1f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a841051b1f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a841051b1f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a841051b1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rgbClr val="ADADAD"/>
                </a:solidFill>
              </a:rPr>
              <a:t>실수</a:t>
            </a:r>
            <a:endParaRPr sz="1800">
              <a:solidFill>
                <a:srgbClr val="ADADAD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800">
                <a:solidFill>
                  <a:srgbClr val="ADADAD"/>
                </a:solidFill>
              </a:rPr>
              <a:t>제대로 분석하지 못하고 잘못 분석</a:t>
            </a:r>
            <a:endParaRPr sz="1800">
              <a:solidFill>
                <a:srgbClr val="ADADAD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 sz="1800">
                <a:solidFill>
                  <a:srgbClr val="ADADAD"/>
                </a:solidFill>
              </a:rPr>
              <a:t>이를 줄이기 위해 전문성 증대 필요</a:t>
            </a:r>
            <a:endParaRPr sz="1800">
              <a:solidFill>
                <a:srgbClr val="ADADAD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a841051b1f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a841051b1f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a841051b1f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a841051b1f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실제로 이루어지지 않게하는 것이 중요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관제의 경우 아무것도 탐지하지 못한 것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841051b1f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a841051b1f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a841051b1f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a841051b1f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a841051b1f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a841051b1f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a841051b1f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a841051b1f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csrc.nist.gov/glossary/term/virus" TargetMode="External"/><Relationship Id="rId4" Type="http://schemas.openxmlformats.org/officeDocument/2006/relationships/hyperlink" Target="https://www.cisa.gov/news-events/news/virus-basics" TargetMode="External"/><Relationship Id="rId11" Type="http://schemas.openxmlformats.org/officeDocument/2006/relationships/hyperlink" Target="https://www.cisa.gov/news-events/alerts/2009/03/29/conficker-worm-targets-microsoft-windows-systems" TargetMode="External"/><Relationship Id="rId10" Type="http://schemas.openxmlformats.org/officeDocument/2006/relationships/hyperlink" Target="https://www.caida.org/catalog/papers/2003_sapphire/" TargetMode="External"/><Relationship Id="rId12" Type="http://schemas.openxmlformats.org/officeDocument/2006/relationships/hyperlink" Target="https://support.microsoft.com/en-us/topic/virus-alert-about-the-win32-conficker-worm-73e7df59-ec59-d474-bbe8-1f06b7caef60" TargetMode="External"/><Relationship Id="rId9" Type="http://schemas.openxmlformats.org/officeDocument/2006/relationships/hyperlink" Target="https://seclists.org/cert/2001/13" TargetMode="External"/><Relationship Id="rId5" Type="http://schemas.openxmlformats.org/officeDocument/2006/relationships/hyperlink" Target="https://nvlpubs.nist.gov/nistpubs/specialpublications/nist.sp.800-83r1.pdf" TargetMode="External"/><Relationship Id="rId6" Type="http://schemas.openxmlformats.org/officeDocument/2006/relationships/hyperlink" Target="https://www.fbi.gov/news/stories/melissa-virus-20th-anniversary-032519" TargetMode="External"/><Relationship Id="rId7" Type="http://schemas.openxmlformats.org/officeDocument/2006/relationships/hyperlink" Target="https://www.gao.gov/assets/t-aimd-99-146.pdf" TargetMode="External"/><Relationship Id="rId8" Type="http://schemas.openxmlformats.org/officeDocument/2006/relationships/hyperlink" Target="https://nvlpubs.nist.gov/nistpubs/specialpublications/nist.sp.800-83r1.pdf" TargetMode="External"/></Relationships>
</file>

<file path=ppt/slides/_rels/slide19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cisa.gov/stopransomware/ransomware-101" TargetMode="External"/><Relationship Id="rId10" Type="http://schemas.openxmlformats.org/officeDocument/2006/relationships/hyperlink" Target="https://www.fbi.gov/news/stories/emotet-botnet-disrupted-012721" TargetMode="External"/><Relationship Id="rId13" Type="http://schemas.openxmlformats.org/officeDocument/2006/relationships/hyperlink" Target="https://www.sipa.columbia.edu/sites/default/files/2022-11/NotPetya%20Final.pdf" TargetMode="External"/><Relationship Id="rId12" Type="http://schemas.openxmlformats.org/officeDocument/2006/relationships/hyperlink" Target="https://investor.maersk.com/news-releases/news-release-details/cyber-attack-update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www.cisa.gov/news-events/alerts/2017/05/12/indicators-associated-wannacry-ransomware" TargetMode="External"/><Relationship Id="rId4" Type="http://schemas.openxmlformats.org/officeDocument/2006/relationships/hyperlink" Target="https://www.cloudflare.com/learning/security/ransomware/wannacry-ransomware/" TargetMode="External"/><Relationship Id="rId9" Type="http://schemas.openxmlformats.org/officeDocument/2006/relationships/hyperlink" Target="https://www.cisa.gov/news-events/cybersecurity-advisories/aa20-280a" TargetMode="External"/><Relationship Id="rId15" Type="http://schemas.openxmlformats.org/officeDocument/2006/relationships/hyperlink" Target="https://www.justice.gov/archives/opa/pr/sodinokibirevil-affiliate-sentenced-role-700m-ransomware-scheme" TargetMode="External"/><Relationship Id="rId14" Type="http://schemas.openxmlformats.org/officeDocument/2006/relationships/hyperlink" Target="https://www.justice.gov/archives/opa/speech/attorney-general-merrick-b-garland-deputy-attorney-general-lisa-o-monaco-and-fbi-director" TargetMode="External"/><Relationship Id="rId5" Type="http://schemas.openxmlformats.org/officeDocument/2006/relationships/hyperlink" Target="https://nvlpubs.nist.gov/nistpubs/specialpublications/nist.sp.800-83r1.pdf" TargetMode="External"/><Relationship Id="rId6" Type="http://schemas.openxmlformats.org/officeDocument/2006/relationships/hyperlink" Target="https://www.fbi.gov/news/stories/gameover-zeus-botnet-disrupted" TargetMode="External"/><Relationship Id="rId7" Type="http://schemas.openxmlformats.org/officeDocument/2006/relationships/hyperlink" Target="https://www.justice.gov/archives/opa/pr/us-leads-multi-national-action-against-gameover-zeus-botnet-and-cryptolocker-ransomware" TargetMode="External"/><Relationship Id="rId8" Type="http://schemas.openxmlformats.org/officeDocument/2006/relationships/hyperlink" Target="https://www.secureworks.com/research/zeus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cisa.gov/news-events/alerts/2016/10/14/heightened-ddos-threat-posed-mirai-and-other-botnets" TargetMode="External"/><Relationship Id="rId10" Type="http://schemas.openxmlformats.org/officeDocument/2006/relationships/hyperlink" Target="https://www.enisa.europa.eu/news/enisa-news/stuxnet-analysis" TargetMode="External"/><Relationship Id="rId12" Type="http://schemas.openxmlformats.org/officeDocument/2006/relationships/hyperlink" Target="https://blog.cloudflare.com/inside-mirai-the-infamous-iot-botnet-a-retrospective-analysis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www.fbi.gov/news/press-releases/fbi-director-christopher-wrays-remarks-at-press-conference-announcing-sodinokibi-revil-ransomware-arrest" TargetMode="External"/><Relationship Id="rId4" Type="http://schemas.openxmlformats.org/officeDocument/2006/relationships/hyperlink" Target="https://www.cisa.gov/news-events/cybersecurity-advisories/aa23-075a" TargetMode="External"/><Relationship Id="rId9" Type="http://schemas.openxmlformats.org/officeDocument/2006/relationships/hyperlink" Target="https://www.congress.gov/crs_external_products/R/PDF/R41524/R41524.3.pdf" TargetMode="External"/><Relationship Id="rId5" Type="http://schemas.openxmlformats.org/officeDocument/2006/relationships/hyperlink" Target="https://www.cisa.gov/news-events/cybersecurity-advisories/aa23-165a" TargetMode="External"/><Relationship Id="rId6" Type="http://schemas.openxmlformats.org/officeDocument/2006/relationships/hyperlink" Target="https://www.cisa.gov/news-events/cybersecurity-advisories/aa23-325a" TargetMode="External"/><Relationship Id="rId7" Type="http://schemas.openxmlformats.org/officeDocument/2006/relationships/hyperlink" Target="https://nvlpubs.nist.gov/nistpubs/specialpublications/nist.sp.800-83r1.pdf" TargetMode="External"/><Relationship Id="rId8" Type="http://schemas.openxmlformats.org/officeDocument/2006/relationships/hyperlink" Target="https://nvlpubs.nist.gov/nistpubs/specialpublications/nist.sp.800-83r1.pdf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www.cisa.gov/news-events/cybersecurity-advisories/aa23-108" TargetMode="External"/><Relationship Id="rId4" Type="http://schemas.openxmlformats.org/officeDocument/2006/relationships/hyperlink" Target="https://media.defense.gov/2024/Feb/27/2003400753/-1/-1/0/CSA-Russian-Actors-Use-Routers-Facilitate-Cyber_Operations.PDF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1545450"/>
            <a:ext cx="8520600" cy="146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정탐, 오탐, 미탐 및 악성코드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악성 코드 (Malware, malicious code)</a:t>
            </a:r>
            <a:endParaRPr/>
          </a:p>
        </p:txBody>
      </p:sp>
      <p:sp>
        <p:nvSpPr>
          <p:cNvPr id="105" name="Google Shape;105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데이터 파괴, 파괴적 또는 침입적 프로그램 실행, 또는 피해자의 데이터·애플리케이션·운영체제의 기밀성·무결성·가용성을 침해할 의도로 다른 프로그램에 은밀히 삽입되는 프로그램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바이러스 (Virus)</a:t>
            </a:r>
            <a:endParaRPr/>
          </a:p>
        </p:txBody>
      </p:sp>
      <p:sp>
        <p:nvSpPr>
          <p:cNvPr id="111" name="Google Shape;111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사용자의 허가나 지식 없이 자신을 복사하고 컴퓨터를 감염시킬 수 있는 프로그램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정상 파일에 기생하여 복제됨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숙주 프로그램 실행 시 함께 실행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사례 </a:t>
            </a:r>
            <a:br>
              <a:rPr lang="ko"/>
            </a:br>
            <a:r>
              <a:rPr lang="ko"/>
              <a:t>- CIH(체르노빌) 바이러스</a:t>
            </a:r>
            <a:br>
              <a:rPr lang="ko"/>
            </a:br>
            <a:r>
              <a:rPr lang="ko"/>
              <a:t>- </a:t>
            </a:r>
            <a:r>
              <a:rPr lang="ko"/>
              <a:t>Melissa 바이러스</a:t>
            </a:r>
            <a:br>
              <a:rPr lang="ko"/>
            </a:br>
            <a:br>
              <a:rPr lang="ko"/>
            </a:b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웜 (Worm)</a:t>
            </a:r>
            <a:endParaRPr/>
          </a:p>
        </p:txBody>
      </p:sp>
      <p:sp>
        <p:nvSpPr>
          <p:cNvPr id="117" name="Google Shape;117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독립적으로 실행 가능하며 네트워크를 통해 자동 전파되는 악성코드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숙주 파일 불필요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사례</a:t>
            </a:r>
            <a:br>
              <a:rPr lang="ko"/>
            </a:br>
            <a:r>
              <a:rPr lang="ko"/>
              <a:t>- Code Red</a:t>
            </a:r>
            <a:br>
              <a:rPr lang="ko"/>
            </a:br>
            <a:r>
              <a:rPr lang="ko"/>
              <a:t>- SQL Slammer</a:t>
            </a:r>
            <a:br>
              <a:rPr lang="ko"/>
            </a:br>
            <a:r>
              <a:rPr lang="ko"/>
              <a:t>- Conficker</a:t>
            </a:r>
            <a:br>
              <a:rPr lang="ko"/>
            </a:br>
            <a:r>
              <a:rPr lang="ko"/>
              <a:t>- WannaCry(랜섬웨어와 결합)</a:t>
            </a:r>
            <a:br>
              <a:rPr lang="ko"/>
            </a:br>
            <a:br>
              <a:rPr lang="ko"/>
            </a:b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트로이 목마(Trojan Horse)</a:t>
            </a:r>
            <a:endParaRPr/>
          </a:p>
        </p:txBody>
      </p:sp>
      <p:sp>
        <p:nvSpPr>
          <p:cNvPr id="123" name="Google Shape;123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정상 프로그램으로 위장하여 사용자를 속이는 악성코드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사례</a:t>
            </a:r>
            <a:br>
              <a:rPr lang="ko"/>
            </a:br>
            <a:r>
              <a:rPr lang="ko"/>
              <a:t>- Zeus/Zbot</a:t>
            </a:r>
            <a:br>
              <a:rPr lang="ko"/>
            </a:br>
            <a:r>
              <a:rPr lang="ko"/>
              <a:t>- Emotet</a:t>
            </a:r>
            <a:br>
              <a:rPr lang="ko"/>
            </a:br>
            <a:r>
              <a:rPr lang="ko"/>
              <a:t>- Pegasus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랜섬웨어 (Ransomware)</a:t>
            </a:r>
            <a:endParaRPr/>
          </a:p>
        </p:txBody>
      </p:sp>
      <p:sp>
        <p:nvSpPr>
          <p:cNvPr id="129" name="Google Shape;129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파일을 암호화하거나 시스템을 잠구어 몸값을 요구하는 악성코드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사례</a:t>
            </a:r>
            <a:br>
              <a:rPr lang="ko"/>
            </a:br>
            <a:r>
              <a:rPr lang="ko"/>
              <a:t>- WannaCry</a:t>
            </a:r>
            <a:br>
              <a:rPr lang="ko"/>
            </a:br>
            <a:r>
              <a:rPr lang="ko"/>
              <a:t>- NotPetya</a:t>
            </a:r>
            <a:br>
              <a:rPr lang="ko"/>
            </a:br>
            <a:r>
              <a:rPr lang="ko"/>
              <a:t>- REvil/Sodinokibi</a:t>
            </a:r>
            <a:br>
              <a:rPr lang="ko"/>
            </a:br>
            <a:r>
              <a:rPr lang="ko"/>
              <a:t>- LockBit 3.0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루트킷 (Rootkit)</a:t>
            </a:r>
            <a:endParaRPr/>
          </a:p>
        </p:txBody>
      </p:sp>
      <p:sp>
        <p:nvSpPr>
          <p:cNvPr id="135" name="Google Shape;135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시스템 깊숙이 침투하여 존재를 숨기는 악성코드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관리자(root) 권한 획득이 목표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유형</a:t>
            </a:r>
            <a:br>
              <a:rPr lang="ko"/>
            </a:br>
            <a:r>
              <a:rPr lang="ko"/>
              <a:t>- User-mode Rootkit</a:t>
            </a:r>
            <a:br>
              <a:rPr lang="ko"/>
            </a:br>
            <a:r>
              <a:rPr lang="ko"/>
              <a:t>- Kernel-mode Rootkit</a:t>
            </a:r>
            <a:br>
              <a:rPr lang="ko"/>
            </a:br>
            <a:r>
              <a:rPr lang="ko"/>
              <a:t>- Bootkit</a:t>
            </a:r>
            <a:br>
              <a:rPr lang="ko"/>
            </a:br>
            <a:r>
              <a:rPr lang="ko"/>
              <a:t>- Firmware Rootkit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사례</a:t>
            </a:r>
            <a:br>
              <a:rPr lang="ko"/>
            </a:br>
            <a:r>
              <a:rPr lang="ko"/>
              <a:t>- Stuxnet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봇넷 (Botnet)</a:t>
            </a:r>
            <a:endParaRPr/>
          </a:p>
        </p:txBody>
      </p:sp>
      <p:sp>
        <p:nvSpPr>
          <p:cNvPr id="141" name="Google Shape;141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원격 제어가 가능한 좀비 PC(봇) 네트워크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봇마스터가 C&amp;C 서버로 통제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사례</a:t>
            </a:r>
            <a:br>
              <a:rPr lang="ko"/>
            </a:br>
            <a:r>
              <a:rPr lang="ko"/>
              <a:t>- Mirai </a:t>
            </a:r>
            <a:br>
              <a:rPr lang="ko"/>
            </a:br>
            <a:r>
              <a:rPr lang="ko"/>
              <a:t>- Zeus Botnet</a:t>
            </a:r>
            <a:br>
              <a:rPr lang="ko"/>
            </a:br>
            <a:r>
              <a:rPr lang="ko"/>
              <a:t>- Emotet Botnet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APT (Advanced Persistent Threat)</a:t>
            </a:r>
            <a:endParaRPr/>
          </a:p>
        </p:txBody>
      </p:sp>
      <p:sp>
        <p:nvSpPr>
          <p:cNvPr id="147" name="Google Shape;147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국가 또는 조직이 지원하는 장기간의 표적 공격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특정 조직/국가를 겨냥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사례</a:t>
            </a:r>
            <a:br>
              <a:rPr lang="ko"/>
            </a:br>
            <a:r>
              <a:rPr lang="ko"/>
              <a:t>- Stuxnet</a:t>
            </a:r>
            <a:br>
              <a:rPr lang="ko"/>
            </a:br>
            <a:r>
              <a:rPr lang="ko"/>
              <a:t>- Fancy Bear,Cozy Bear - 러시아</a:t>
            </a:r>
            <a:br>
              <a:rPr lang="ko"/>
            </a:br>
            <a:r>
              <a:rPr lang="ko"/>
              <a:t>- Lazarus Group - 북한</a:t>
            </a:r>
            <a:br>
              <a:rPr lang="ko"/>
            </a:br>
            <a:r>
              <a:rPr lang="ko"/>
              <a:t>- 중국국영해커그룹 - 중국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출처</a:t>
            </a:r>
            <a:endParaRPr/>
          </a:p>
        </p:txBody>
      </p:sp>
      <p:sp>
        <p:nvSpPr>
          <p:cNvPr id="153" name="Google Shape;153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ko" u="sng">
                <a:solidFill>
                  <a:schemeClr val="hlink"/>
                </a:solidFill>
                <a:hlinkClick r:id="rId3"/>
              </a:rPr>
              <a:t>https://csrc.nist.gov/glossary/term/virus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4"/>
              </a:rPr>
              <a:t>https://www.cisa.gov/news-events/news/virus-basics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5"/>
              </a:rPr>
              <a:t>https://nvlpubs.nist.gov/nistpubs/specialpublications/nist.sp.800-83r1.pdf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6"/>
              </a:rPr>
              <a:t>https://www.fbi.gov/news/stories/melissa-virus-20th-anniversary-032519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7"/>
              </a:rPr>
              <a:t>https://www.gao.gov/assets/t-aimd-99-146.pdf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8"/>
              </a:rPr>
              <a:t>https://nvlpubs.nist.gov/nistpubs/specialpublications/nist.sp.800-83r1.pdf</a:t>
            </a:r>
            <a:br>
              <a:rPr lang="ko"/>
            </a:br>
            <a:r>
              <a:rPr lang="ko" sz="1100" u="sng">
                <a:solidFill>
                  <a:schemeClr val="hlink"/>
                </a:solidFill>
                <a:hlinkClick r:id="rId9"/>
              </a:rPr>
              <a:t>https://seclists.org/cert/2001/13</a:t>
            </a:r>
            <a:br>
              <a:rPr lang="ko"/>
            </a:br>
            <a:r>
              <a:rPr lang="ko" sz="1100" u="sng">
                <a:solidFill>
                  <a:schemeClr val="hlink"/>
                </a:solidFill>
                <a:hlinkClick r:id="rId10"/>
              </a:rPr>
              <a:t>https://www.caida.org/catalog/papers/2003_sapphire/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11"/>
              </a:rPr>
              <a:t>https://www.cisa.gov/news-events/alerts/2009/03/29/conficker-worm-targets-microsoft-windows-systems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12"/>
              </a:rPr>
              <a:t>https://support.microsoft.com/en-us/topic/virus-alert-about-the-win32-conficker-worm-73e7df59-ec59-d474-bbe8-1f06b7caef60</a:t>
            </a:r>
            <a:br>
              <a:rPr lang="ko"/>
            </a:br>
            <a:br>
              <a:rPr lang="ko"/>
            </a:b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1"/>
          <p:cNvSpPr txBox="1"/>
          <p:nvPr>
            <p:ph idx="1" type="body"/>
          </p:nvPr>
        </p:nvSpPr>
        <p:spPr>
          <a:xfrm>
            <a:off x="311700" y="378475"/>
            <a:ext cx="8520600" cy="4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ko" sz="1100" u="sng">
                <a:solidFill>
                  <a:schemeClr val="hlink"/>
                </a:solidFill>
                <a:hlinkClick r:id="rId3"/>
              </a:rPr>
              <a:t>https://www.cisa.gov/news-events/alerts/2017/05/12/indicators-associated-wannacry-ransomware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4"/>
              </a:rPr>
              <a:t>https://www.cloudflare.com/learning/security/ransomware/wannacry-ransomware/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5"/>
              </a:rPr>
              <a:t>https://nvlpubs.nist.gov/nistpubs/specialpublications/nist.sp.800-83r1.pdf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6"/>
              </a:rPr>
              <a:t>https://www.fbi.gov/news/stories/gameover-zeus-botnet-disrupted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7"/>
              </a:rPr>
              <a:t>https://www.justice.gov/archives/opa/pr/us-leads-multi-national-action-against-gameover-zeus-botnet-and-cryptolocker-ransomware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8"/>
              </a:rPr>
              <a:t>https://www.secureworks.com/research/zeus</a:t>
            </a:r>
            <a:br>
              <a:rPr lang="ko"/>
            </a:br>
            <a:r>
              <a:rPr lang="ko" sz="1100" u="sng">
                <a:solidFill>
                  <a:schemeClr val="hlink"/>
                </a:solidFill>
                <a:hlinkClick r:id="rId9"/>
              </a:rPr>
              <a:t>https://www.cisa.gov/news-events/cybersecurity-advisories/aa20-280a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10"/>
              </a:rPr>
              <a:t>https://www.fbi.gov/news/stories/emotet-botnet-disrupted-012721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11"/>
              </a:rPr>
              <a:t>https://www.cisa.gov/stopransomware/ransomware-101</a:t>
            </a:r>
            <a:br>
              <a:rPr lang="ko"/>
            </a:br>
            <a:r>
              <a:rPr lang="ko" sz="1100" u="sng">
                <a:solidFill>
                  <a:schemeClr val="hlink"/>
                </a:solidFill>
                <a:hlinkClick r:id="rId12"/>
              </a:rPr>
              <a:t>https://investor.maersk.com/news-releases/news-release-details/cyber-attack-update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13"/>
              </a:rPr>
              <a:t>https://www.sipa.columbia.edu/sites/default/files/2022-11/NotPetya%20Final.pdf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14"/>
              </a:rPr>
              <a:t>https://www.justice.gov/archives/opa/speech/attorney-general-merrick-b-garland-deputy-attorney-general-lisa-o-monaco-and-fbi-director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15"/>
              </a:rPr>
              <a:t>https://www.justice.gov/archives/opa/pr/sodinokibirevil-affiliate-sentenced-role-700m-ransomware-scheme</a:t>
            </a:r>
            <a:br>
              <a:rPr lang="ko"/>
            </a:b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정탐 (True Positive, TP)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실제 악성 코드를 악성코드로 정확하게 탐지한 경우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보안 시스템이 올바르게 작동한 상황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정탐률이 높을수록 효과적인 보안 시스템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하지만 100% 정탐은 불가능 (새로운 변종 혹은 제로데이 공격)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예시</a:t>
            </a:r>
            <a:br>
              <a:rPr lang="ko"/>
            </a:br>
            <a:r>
              <a:rPr lang="ko"/>
              <a:t>- IDS가 실제 SQL Injection 공격을 탐지하여 경고 발생</a:t>
            </a:r>
            <a:br>
              <a:rPr lang="ko"/>
            </a:br>
            <a:r>
              <a:rPr lang="ko"/>
              <a:t>- 백신이 WannaCry 랜섬웨어를 정확히 차단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2"/>
          <p:cNvSpPr txBox="1"/>
          <p:nvPr>
            <p:ph idx="1" type="body"/>
          </p:nvPr>
        </p:nvSpPr>
        <p:spPr>
          <a:xfrm>
            <a:off x="311700" y="378475"/>
            <a:ext cx="8520600" cy="4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ko" u="sng">
                <a:solidFill>
                  <a:schemeClr val="hlink"/>
                </a:solidFill>
                <a:hlinkClick r:id="rId3"/>
              </a:rPr>
              <a:t>https://www.fbi.gov/news/press-releases/fbi-director-christopher-wrays-remarks-at-press-conference-announcing-sodinokibi-revil-ransomware-arrest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4"/>
              </a:rPr>
              <a:t>https://www.cisa.gov/news-events/cybersecurity-advisories/aa23-075a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5"/>
              </a:rPr>
              <a:t>https://www.cisa.gov/news-events/cybersecurity-advisories/aa23-165a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6"/>
              </a:rPr>
              <a:t>https://www.cisa.gov/news-events/cybersecurity-advisories/aa23-325a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7"/>
              </a:rPr>
              <a:t>https://nvlpubs.nist.gov/nistpubs/specialpublications/nist.sp.800-83r1.pdf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8"/>
              </a:rPr>
              <a:t>https://nvlpubs.nist.gov/nistpubs/specialpublications/nist.sp.800-83r1.pdf</a:t>
            </a:r>
            <a:br>
              <a:rPr lang="ko"/>
            </a:br>
            <a:r>
              <a:rPr lang="ko" sz="1100" u="sng">
                <a:solidFill>
                  <a:schemeClr val="hlink"/>
                </a:solidFill>
                <a:hlinkClick r:id="rId9"/>
              </a:rPr>
              <a:t>https://www.congress.gov/crs_external_products/R/PDF/R41524/R41524.3.pdf</a:t>
            </a:r>
            <a:br>
              <a:rPr lang="ko"/>
            </a:br>
            <a:r>
              <a:rPr lang="ko" sz="1100" u="sng">
                <a:solidFill>
                  <a:schemeClr val="hlink"/>
                </a:solidFill>
                <a:hlinkClick r:id="rId10"/>
              </a:rPr>
              <a:t>https://www.enisa.europa.eu/news/enisa-news/stuxnet-analysis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11"/>
              </a:rPr>
              <a:t>https://www.cisa.gov/news-events/alerts/2016/10/14/heightened-ddos-threat-posed-mirai-and-other-botnets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12"/>
              </a:rPr>
              <a:t>https://blog.cloudflare.com/inside-mirai-the-infamous-iot-botnet-a-retrospective-analysis/</a:t>
            </a:r>
            <a:br>
              <a:rPr lang="ko"/>
            </a:br>
            <a:br>
              <a:rPr lang="ko"/>
            </a:br>
            <a:br>
              <a:rPr lang="ko"/>
            </a:b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3"/>
          <p:cNvSpPr txBox="1"/>
          <p:nvPr>
            <p:ph idx="1" type="body"/>
          </p:nvPr>
        </p:nvSpPr>
        <p:spPr>
          <a:xfrm>
            <a:off x="311700" y="378475"/>
            <a:ext cx="8520600" cy="4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ko" sz="1100" u="sng">
                <a:solidFill>
                  <a:schemeClr val="hlink"/>
                </a:solidFill>
                <a:hlinkClick r:id="rId3"/>
              </a:rPr>
              <a:t>https://www.cisa.gov/news-events/cybersecurity-advisories/aa23-108</a:t>
            </a:r>
            <a:br>
              <a:rPr lang="ko"/>
            </a:br>
            <a:r>
              <a:rPr lang="ko" u="sng">
                <a:solidFill>
                  <a:schemeClr val="hlink"/>
                </a:solidFill>
                <a:hlinkClick r:id="rId4"/>
              </a:rPr>
              <a:t>https://media.defense.gov/2024/Feb/27/2003400753/-1/-1/0/CSA-Russian-Actors-Use-Routers-Facilitate-Cyber_Operations.PDF</a:t>
            </a:r>
            <a:br>
              <a:rPr lang="ko"/>
            </a:b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오탐 (</a:t>
            </a:r>
            <a:r>
              <a:rPr lang="ko"/>
              <a:t>False</a:t>
            </a:r>
            <a:r>
              <a:rPr lang="ko"/>
              <a:t> Positive, FP)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정상 행위를 악성으로 잘못 판단한 경우</a:t>
            </a:r>
            <a:br>
              <a:rPr lang="ko"/>
            </a:br>
            <a:br>
              <a:rPr lang="ko"/>
            </a:br>
            <a:r>
              <a:rPr lang="ko"/>
              <a:t>- 원인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과도하게 민감한 탐지 규칙 설정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시그니처 기반 탐지의 패턴 중복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정상 행위와 악성 행위의 유사성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컨텍스트 이해 부족</a:t>
            </a:r>
            <a:br>
              <a:rPr lang="ko"/>
            </a:br>
            <a:br>
              <a:rPr lang="ko"/>
            </a:br>
            <a:r>
              <a:rPr lang="ko"/>
              <a:t>- 예시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백신 프로그램</a:t>
            </a:r>
            <a:br>
              <a:rPr lang="ko"/>
            </a:br>
            <a:r>
              <a:rPr lang="ko"/>
              <a:t>- 정상적인 시스템 최적화 도구를 PUP로 탐지</a:t>
            </a:r>
            <a:br>
              <a:rPr lang="ko"/>
            </a:br>
            <a:r>
              <a:rPr lang="ko"/>
              <a:t>- 개발자가 작성한 네트워크 스캔 스크립트를 해킹 툴로 오인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311700" y="403650"/>
            <a:ext cx="8520600" cy="41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IDS / IPS </a:t>
            </a:r>
            <a:br>
              <a:rPr lang="ko"/>
            </a:br>
            <a:r>
              <a:rPr lang="ko"/>
              <a:t>- </a:t>
            </a:r>
            <a:r>
              <a:rPr lang="ko"/>
              <a:t>대량의 정상 API 호출을 DDoS 공격으로 판단</a:t>
            </a:r>
            <a:br>
              <a:rPr lang="ko"/>
            </a:br>
            <a:r>
              <a:rPr lang="ko"/>
              <a:t>- 개발팀의 포트 스캐닝 테스트를 실제 공격으로 탐지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WAF(웹 방화벽)</a:t>
            </a:r>
            <a:br>
              <a:rPr lang="ko"/>
            </a:br>
            <a:r>
              <a:rPr lang="ko"/>
              <a:t>- JSON 데이터의 특수문자를 SQL Injection으로 차단</a:t>
            </a:r>
            <a:br>
              <a:rPr lang="ko"/>
            </a:br>
            <a:r>
              <a:rPr lang="ko"/>
              <a:t>- 정상 사용자의 빠른 클릭을 봇으로 판단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오탐 감소 방법</a:t>
            </a:r>
            <a:br>
              <a:rPr lang="ko"/>
            </a:br>
            <a:r>
              <a:rPr lang="ko"/>
              <a:t>- 화이트리스트 관리</a:t>
            </a:r>
            <a:br>
              <a:rPr lang="ko"/>
            </a:br>
            <a:r>
              <a:rPr lang="ko"/>
              <a:t>- 임계값(Threshold) 조정</a:t>
            </a:r>
            <a:br>
              <a:rPr lang="ko"/>
            </a:br>
            <a:r>
              <a:rPr lang="ko"/>
              <a:t>- 행위 기반 분석 (베이스 라인 학습)</a:t>
            </a:r>
            <a:br>
              <a:rPr lang="ko"/>
            </a:br>
            <a:r>
              <a:rPr lang="ko"/>
              <a:t>- 정기적인 규칙 업데이트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미탐 (False Negative, FN)</a:t>
            </a:r>
            <a:endParaRPr/>
          </a:p>
        </p:txBody>
      </p:sp>
      <p:sp>
        <p:nvSpPr>
          <p:cNvPr id="77" name="Google Shape;77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실제 악성 코드를 정상으로 잘못 판단하여 탐지하지 못한 경우 (가장 위험)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데이터 유출, 시스템 파괴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막대한 복구 비용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평판 손실</a:t>
            </a:r>
            <a:br>
              <a:rPr lang="ko"/>
            </a:br>
            <a:br>
              <a:rPr lang="ko"/>
            </a:br>
            <a:r>
              <a:rPr lang="ko"/>
              <a:t>- 원인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제로데이 공격 (알려지지 않은 취약점)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새로운 악성 코드 변종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암호화 / 난독화로 시그니처 우회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탐지 규칙의 허점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느슨한 보안 정책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idx="1" type="body"/>
          </p:nvPr>
        </p:nvSpPr>
        <p:spPr>
          <a:xfrm>
            <a:off x="311700" y="450225"/>
            <a:ext cx="8520600" cy="411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예시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신종 랜섬웨어</a:t>
            </a:r>
            <a:br>
              <a:rPr lang="ko"/>
            </a:br>
            <a:r>
              <a:rPr lang="ko"/>
              <a:t>- 기존 시그니처에 없는 새로운 암호화 방식 사용</a:t>
            </a:r>
            <a:br>
              <a:rPr lang="ko"/>
            </a:br>
            <a:r>
              <a:rPr lang="ko"/>
              <a:t>- 백신이 탐지하지 못하고 시스템 전체 암호화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APT 공격</a:t>
            </a:r>
            <a:br>
              <a:rPr lang="ko"/>
            </a:br>
            <a:r>
              <a:rPr lang="ko"/>
              <a:t>- 정상 도구를 악용</a:t>
            </a:r>
            <a:br>
              <a:rPr lang="ko"/>
            </a:br>
            <a:r>
              <a:rPr lang="ko"/>
              <a:t>- PowerShell, WMI 같은 정상 유틸리티 사용</a:t>
            </a:r>
            <a:br>
              <a:rPr lang="ko"/>
            </a:br>
            <a:r>
              <a:rPr lang="ko"/>
              <a:t>- 탐지 시스템이 정상 관리 작업으로 판단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폴리모픽 악성 코드</a:t>
            </a:r>
            <a:br>
              <a:rPr lang="ko"/>
            </a:br>
            <a:r>
              <a:rPr lang="ko"/>
              <a:t>- 실행 때마다 코드 구조 변경</a:t>
            </a:r>
            <a:br>
              <a:rPr lang="ko"/>
            </a:br>
            <a:r>
              <a:rPr lang="ko"/>
              <a:t>- 정적 시그니처 탐지 우회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311700" y="357075"/>
            <a:ext cx="8520600" cy="42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미탐 감소 방법</a:t>
            </a:r>
            <a:br>
              <a:rPr lang="ko"/>
            </a:br>
            <a:br>
              <a:rPr lang="ko"/>
            </a:br>
            <a:r>
              <a:rPr lang="ko"/>
              <a:t>- 다층 방어</a:t>
            </a:r>
            <a:br>
              <a:rPr lang="ko"/>
            </a:br>
            <a:r>
              <a:rPr lang="ko"/>
              <a:t>- 행위 기반 탐지</a:t>
            </a:r>
            <a:br>
              <a:rPr lang="ko"/>
            </a:br>
            <a:r>
              <a:rPr lang="ko"/>
              <a:t>- 머신러닝 기반 이상 탐지</a:t>
            </a:r>
            <a:br>
              <a:rPr lang="ko"/>
            </a:br>
            <a:r>
              <a:rPr lang="ko"/>
              <a:t>- 위협 인텔리전스 통합</a:t>
            </a:r>
            <a:br>
              <a:rPr lang="ko"/>
            </a:br>
            <a:r>
              <a:rPr lang="ko"/>
              <a:t>- 정기적인 침투 테스트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정상 음성 (True Negative, TN)</a:t>
            </a:r>
            <a:endParaRPr/>
          </a:p>
        </p:txBody>
      </p:sp>
      <p:sp>
        <p:nvSpPr>
          <p:cNvPr id="93" name="Google Shape;9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정상 행위를 정상으로 올바르게 판단한 경우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보안 시스템이 정상 트래픽을 방해하지 않음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정상 음성 비율이 높아야 업무 능률이 높음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사용자 경험(UX)에 직접적 영향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False Negative, False Positive</a:t>
            </a:r>
            <a:endParaRPr/>
          </a:p>
        </p:txBody>
      </p:sp>
      <p:sp>
        <p:nvSpPr>
          <p:cNvPr id="99" name="Google Shape;99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False Negative </a:t>
            </a:r>
            <a:br>
              <a:rPr lang="ko"/>
            </a:br>
            <a:r>
              <a:rPr lang="ko"/>
              <a:t>- </a:t>
            </a:r>
            <a:r>
              <a:rPr lang="ko"/>
              <a:t>악성코드(Positive)를 정상 프로그램(Negative)으로 잘못(False) 예측 한 것 =&gt; 미탐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False Positive</a:t>
            </a:r>
            <a:br>
              <a:rPr lang="ko"/>
            </a:br>
            <a:r>
              <a:rPr lang="ko"/>
              <a:t>- 정상 프로그램(Negative)인데 악성코드(Positive)로 잘못(False) 예측 한 것 =&gt; 오탐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혼동행렬표와 연관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