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교차 검증 활용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실제 찾은 내용이 맞는지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구글을 통해 보고서랑 비교하던 국가기관 내용들과 비교하던가 진행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ab897b39a4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ab897b39a4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악성코드 샘플 제공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샘플링시 13,14를 활용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ab897b39a4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ab897b39a4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17.	</a:t>
            </a:r>
            <a:r>
              <a:rPr lang="ko"/>
              <a:t>직접 실습으로는 다룰 수 없으나 특정 회사에서 업무 시 통합보안관제를 좀 더 효율적으로 수행할 수 있는 솔루션 -&gt; 칼리랑 비슷한건가?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18. 	네트워크 트래픽 분석, 악성코드 분석 + 모의 해킹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ab897b39a4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ab897b39a4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관제가 뭘까?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실시간 모니터링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외부의 침입으로부터 내부를 보호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보안관제 3원칙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전문성 : 네트워크와 관련된 전문성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무중단 : 365 / 24 항상 수행되는 업무 (요즘은 주야간이 조금 더 유연하게 수행)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정보 공유 : KISA, 금감원, 금융보안원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ab897b39a4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ab897b39a4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사이클 형태로 순환하는 보안관제의 업무 절차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ko"/>
              <a:t>예방을 통해 사고의 가능성 줄이기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ab897b39a4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ab897b39a4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ko"/>
              <a:t>원격 관제 : 외부 인력이 원격으로 관제하는 형태, 적극적이기 보다는 소극적, 인건비 절감 가능, 규모가 작고 보안을 덜 중요시하는 곳에서 사용 20~30%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ko"/>
              <a:t>파견 관제 : 원격 관제 대비 인건비 높음, 대기업 선호, 공공기관, 금융권 / 관리 리소스 증가 -&gt; 60~70% / 클라이언트의 요구에 따라 디플로이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ko"/>
              <a:t>자체 관제 : 10% 미만 / 과거의 경우 전문성이 결여되는 상황으로 문제에 대한 처치 및 대응 불가 -&gt; 현대에서는 경력자 직접 채용 / 국과수, 국정원, 일부 카드회사 / 좀 더 보수적 관점</a:t>
            </a:r>
            <a:br>
              <a:rPr lang="ko"/>
            </a:b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ko"/>
              <a:t>클라우드 관제 : 온프레미스의 것을 클라우드로 전환하면서 관제의 필요성을 느끼고 하게된 사업  / 실물과 가상(전산실이냐 클라우드냐)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ab897b39a4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ab897b39a4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ko"/>
              <a:t>국내 최적화 : 구체적인 지명까지 거의 확인 가능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ko"/>
              <a:t>google 제공 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ko"/>
              <a:t>의심스러운 파일을 업로드해서 악성인지 확인, 관제시 정말 많이 사용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ko"/>
              <a:t>과거 이력 및 평판 확인 -&gt; 변경이 가능해서 다른 것도 분석 필요, 참고 정도로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ab897b39a4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ab897b39a4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ab897b39a4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ab897b39a4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ab897b39a4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ab897b39a4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9.	</a:t>
            </a:r>
            <a:r>
              <a:rPr lang="ko"/>
              <a:t>관제,cert 시 참고하는 사이트 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ab897b39a4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ab897b39a4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11.	</a:t>
            </a:r>
            <a:r>
              <a:rPr lang="ko"/>
              <a:t>침해대응 : 구글링 + 쇼단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virustotal.com/gui/home/upload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2074500"/>
            <a:ext cx="8520600" cy="99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보안관제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2"/>
          <p:cNvSpPr txBox="1"/>
          <p:nvPr>
            <p:ph idx="1" type="body"/>
          </p:nvPr>
        </p:nvSpPr>
        <p:spPr>
          <a:xfrm>
            <a:off x="311700" y="363150"/>
            <a:ext cx="8520600" cy="420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13. Any.Run</a:t>
            </a:r>
            <a:br>
              <a:rPr lang="ko"/>
            </a:br>
            <a:r>
              <a:rPr lang="ko"/>
              <a:t>	- 실시간 악성코드 행위 관찰</a:t>
            </a:r>
            <a:br>
              <a:rPr lang="ko"/>
            </a:br>
            <a:r>
              <a:rPr lang="ko"/>
              <a:t>	- 네트워크 트래픽 캡처</a:t>
            </a:r>
            <a:br>
              <a:rPr lang="ko"/>
            </a:br>
            <a:r>
              <a:rPr lang="ko"/>
              <a:t>	- 프로세스 트리 시각화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ko"/>
              <a:t>14. Hybrid Analysis</a:t>
            </a:r>
            <a:br>
              <a:rPr lang="ko"/>
            </a:br>
            <a:r>
              <a:rPr lang="ko"/>
              <a:t>	- 자동화된 샌드박스 분석</a:t>
            </a:r>
            <a:br>
              <a:rPr lang="ko"/>
            </a:br>
            <a:r>
              <a:rPr lang="ko"/>
              <a:t>	- 다중 OS 환경 (Windows, Linux, Android)</a:t>
            </a:r>
            <a:br>
              <a:rPr lang="ko"/>
            </a:br>
            <a:r>
              <a:rPr lang="ko"/>
              <a:t>	- MITRE ATT&amp;CK 매핑</a:t>
            </a:r>
            <a:br>
              <a:rPr lang="ko"/>
            </a:br>
            <a:br>
              <a:rPr lang="ko"/>
            </a:br>
            <a:r>
              <a:rPr lang="ko"/>
              <a:t>15. KISA 보호나라 (KrCERT/CC)</a:t>
            </a:r>
            <a:br>
              <a:rPr lang="ko"/>
            </a:br>
            <a:r>
              <a:rPr lang="ko"/>
              <a:t>	- 국내 보안 공지 및 경보</a:t>
            </a:r>
            <a:br>
              <a:rPr lang="ko"/>
            </a:br>
            <a:r>
              <a:rPr lang="ko"/>
              <a:t>	- 보안 가이드 및 백서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3"/>
          <p:cNvSpPr txBox="1"/>
          <p:nvPr>
            <p:ph idx="1" type="body"/>
          </p:nvPr>
        </p:nvSpPr>
        <p:spPr>
          <a:xfrm>
            <a:off x="311700" y="363150"/>
            <a:ext cx="8520600" cy="420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16. PacketTotal</a:t>
            </a:r>
            <a:br>
              <a:rPr lang="ko"/>
            </a:br>
            <a:r>
              <a:rPr lang="ko"/>
              <a:t>	- 네트워크 트래픽 시각화</a:t>
            </a:r>
            <a:br>
              <a:rPr lang="ko"/>
            </a:br>
            <a:r>
              <a:rPr lang="ko"/>
              <a:t>	- 악성 트래픽 탐지</a:t>
            </a:r>
            <a:br>
              <a:rPr lang="ko"/>
            </a:b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ko"/>
              <a:t>17. SIEM</a:t>
            </a:r>
            <a:br>
              <a:rPr lang="ko"/>
            </a:br>
            <a:r>
              <a:rPr lang="ko"/>
              <a:t>	- </a:t>
            </a:r>
            <a:r>
              <a:rPr lang="ko"/>
              <a:t>로그 분석 플랫폼</a:t>
            </a:r>
            <a:br>
              <a:rPr lang="ko"/>
            </a:br>
            <a:br>
              <a:rPr lang="ko"/>
            </a:br>
            <a:r>
              <a:rPr lang="ko"/>
              <a:t>18. Wireshark</a:t>
            </a:r>
            <a:br>
              <a:rPr lang="ko"/>
            </a:br>
            <a:r>
              <a:rPr lang="ko"/>
              <a:t>	- 패킷 캡처 및 분석</a:t>
            </a:r>
            <a:br>
              <a:rPr lang="ko"/>
            </a:br>
            <a:r>
              <a:rPr lang="ko"/>
              <a:t>	- 네트워크 문제 진단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정의</a:t>
            </a:r>
            <a:endParaRPr/>
          </a:p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조직의 IT 인프라에서 발생하는 보안 이벤트를 24시간 365일 실시간 모니터링 하고, 사이버 위협을 탐지, 분석, 대응하는 업무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주요 업무</a:t>
            </a:r>
            <a:br>
              <a:rPr lang="ko"/>
            </a:br>
            <a:r>
              <a:rPr lang="ko"/>
              <a:t>- 실시간 모니터링</a:t>
            </a:r>
            <a:br>
              <a:rPr lang="ko"/>
            </a:br>
            <a:r>
              <a:rPr lang="ko"/>
              <a:t>- 위협 탐지 및 분석</a:t>
            </a:r>
            <a:br>
              <a:rPr lang="ko"/>
            </a:br>
            <a:r>
              <a:rPr lang="ko"/>
              <a:t>- 사고 대응</a:t>
            </a:r>
            <a:br>
              <a:rPr lang="ko"/>
            </a:br>
            <a:r>
              <a:rPr lang="ko"/>
              <a:t>- 보고 및 문서화</a:t>
            </a:r>
            <a:br>
              <a:rPr lang="ko"/>
            </a:b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업무 절차</a:t>
            </a:r>
            <a:endParaRPr/>
          </a:p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ko"/>
              <a:t>예방</a:t>
            </a:r>
            <a:br>
              <a:rPr lang="ko"/>
            </a:br>
            <a:r>
              <a:rPr lang="ko"/>
              <a:t>- 취약점을 사전에 파악해 침해사고를 예방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ko"/>
              <a:t>탐지</a:t>
            </a:r>
            <a:br>
              <a:rPr lang="ko"/>
            </a:br>
            <a:r>
              <a:rPr lang="ko"/>
              <a:t>- 자원을 보호하기 위해 보안 시스템을 24시간 365일 모니터링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ko"/>
              <a:t>대응</a:t>
            </a:r>
            <a:br>
              <a:rPr lang="ko"/>
            </a:br>
            <a:r>
              <a:rPr lang="ko"/>
              <a:t>- 악성으로 판단되었을 시, 추가적인 피해를 줄이기 위해 빠른 조치 실행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ko"/>
              <a:t>보고</a:t>
            </a:r>
            <a:br>
              <a:rPr lang="ko"/>
            </a:br>
            <a:r>
              <a:rPr lang="ko"/>
              <a:t>- 관제일지, 취약점 정보, 침해 사고 대응 분석 보고서 등의 보고 작성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ko"/>
              <a:t>공유 및 개선</a:t>
            </a:r>
            <a:br>
              <a:rPr lang="ko"/>
            </a:br>
            <a:r>
              <a:rPr lang="ko"/>
              <a:t>- 해당 사건에 대한 회사 내규 및 법령을 위배하지 않는선에서의 공유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유형 및 특징</a:t>
            </a:r>
            <a:endParaRPr/>
          </a:p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ko"/>
              <a:t>원격 관제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ko"/>
              <a:t>파견 관제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ko"/>
              <a:t>자체 관제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ko"/>
              <a:t>클라우드 관제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AI 기반 관제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제로 트러스트 관제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하이브리드 관제</a:t>
            </a:r>
            <a:br>
              <a:rPr lang="ko"/>
            </a:b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보안 관제시 사용하는 웹 및 툴</a:t>
            </a:r>
            <a:endParaRPr/>
          </a:p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ko"/>
              <a:t>Whois</a:t>
            </a:r>
            <a:br>
              <a:rPr lang="ko"/>
            </a:br>
            <a:r>
              <a:rPr lang="ko"/>
              <a:t>- KISA </a:t>
            </a:r>
            <a:r>
              <a:rPr lang="ko"/>
              <a:t>에서 운영하는 whois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ko"/>
              <a:t>ipconfig</a:t>
            </a:r>
            <a:br>
              <a:rPr lang="ko"/>
            </a:br>
            <a:r>
              <a:rPr lang="ko"/>
              <a:t>- 컴퓨터의 TCP / IP 설정값을 표시 이를 통해 DHCP / DNS 설정을 확인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ko"/>
              <a:t>Virustotal</a:t>
            </a:r>
            <a:br>
              <a:rPr lang="ko"/>
            </a:br>
            <a:r>
              <a:rPr lang="ko"/>
              <a:t>- 파일,  URL, 도메인, IP 주소에 대한 다중 스캔</a:t>
            </a:r>
            <a:br>
              <a:rPr lang="ko"/>
            </a:br>
            <a:r>
              <a:rPr lang="ko"/>
              <a:t>- </a:t>
            </a:r>
            <a:r>
              <a:rPr lang="ko" u="sng">
                <a:solidFill>
                  <a:schemeClr val="hlink"/>
                </a:solidFill>
                <a:hlinkClick r:id="rId3"/>
              </a:rPr>
              <a:t>https://www.virustotal.com/gui/home/upload</a:t>
            </a:r>
            <a:r>
              <a:rPr lang="ko"/>
              <a:t>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ko"/>
              <a:t>AbuseIPDB</a:t>
            </a:r>
            <a:br>
              <a:rPr lang="ko"/>
            </a:br>
            <a:r>
              <a:rPr lang="ko"/>
              <a:t>- IP 주소 평판 조회(IPv4, IPv6)</a:t>
            </a:r>
            <a:br>
              <a:rPr lang="ko"/>
            </a:b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/>
          <p:nvPr>
            <p:ph idx="1" type="body"/>
          </p:nvPr>
        </p:nvSpPr>
        <p:spPr>
          <a:xfrm>
            <a:off x="311700" y="422450"/>
            <a:ext cx="8520600" cy="414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5. IBM X-Force Exchange</a:t>
            </a:r>
            <a:br>
              <a:rPr lang="ko"/>
            </a:br>
            <a:r>
              <a:rPr lang="ko"/>
              <a:t>	- IBm의 위협 인텔리전스 데이터베이스</a:t>
            </a:r>
            <a:br>
              <a:rPr lang="ko"/>
            </a:br>
            <a:r>
              <a:rPr lang="ko"/>
              <a:t>	- IP, 도메인, URL, 파일 해시 조회</a:t>
            </a:r>
            <a:br>
              <a:rPr lang="ko"/>
            </a:br>
            <a:r>
              <a:rPr lang="ko"/>
              <a:t>	- 취약점 정보(CVE)</a:t>
            </a:r>
            <a:br>
              <a:rPr lang="ko"/>
            </a:br>
            <a:r>
              <a:rPr lang="ko"/>
              <a:t>	- APT 그룹 프로필 및 TTP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ko"/>
              <a:t>6. Kaspersky Threat Intelligence Portal</a:t>
            </a:r>
            <a:br>
              <a:rPr lang="ko"/>
            </a:br>
            <a:r>
              <a:rPr lang="ko"/>
              <a:t>	- Kaspersky의 글로벌 위협 데이터베이스</a:t>
            </a:r>
            <a:br>
              <a:rPr lang="ko"/>
            </a:br>
            <a:r>
              <a:rPr lang="ko"/>
              <a:t>	- 악성코드 패밀리 분류</a:t>
            </a:r>
            <a:br>
              <a:rPr lang="ko"/>
            </a:br>
            <a:r>
              <a:rPr lang="ko"/>
              <a:t>	- 위협 통계 및 트렌드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9"/>
          <p:cNvSpPr txBox="1"/>
          <p:nvPr>
            <p:ph idx="1" type="body"/>
          </p:nvPr>
        </p:nvSpPr>
        <p:spPr>
          <a:xfrm>
            <a:off x="311700" y="363150"/>
            <a:ext cx="8520600" cy="420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7. NVD (National Vulnerability Database)</a:t>
            </a:r>
            <a:br>
              <a:rPr lang="ko"/>
            </a:br>
            <a:r>
              <a:rPr lang="ko"/>
              <a:t>	- </a:t>
            </a:r>
            <a:r>
              <a:rPr lang="ko"/>
              <a:t>CVE(Common Vulnerabilities and Exposures) 데이터베이스</a:t>
            </a:r>
            <a:br>
              <a:rPr lang="ko"/>
            </a:br>
            <a:r>
              <a:rPr lang="ko"/>
              <a:t>	- CVSS 점수 (취약점 심각도)</a:t>
            </a:r>
            <a:br>
              <a:rPr lang="ko"/>
            </a:br>
            <a:r>
              <a:rPr lang="ko"/>
              <a:t>	- CWE(Common Weakness Enumeration) 분류</a:t>
            </a:r>
            <a:br>
              <a:rPr lang="ko"/>
            </a:br>
            <a:r>
              <a:rPr lang="ko"/>
              <a:t>	- CPE(Common Platform Enumeration) 매핑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ko"/>
              <a:t>8. CVE.org (MITRE)</a:t>
            </a:r>
            <a:br>
              <a:rPr lang="ko"/>
            </a:br>
            <a:r>
              <a:rPr lang="ko"/>
              <a:t>	- CVE 공식 사이트</a:t>
            </a:r>
            <a:br>
              <a:rPr lang="ko"/>
            </a:br>
            <a:r>
              <a:rPr lang="ko"/>
              <a:t>	- CVE ID 검색</a:t>
            </a:r>
            <a:br>
              <a:rPr lang="ko"/>
            </a:br>
            <a:r>
              <a:rPr lang="ko"/>
              <a:t>	- CNA(CVE Numbering Authority) 정보</a:t>
            </a:r>
            <a:br>
              <a:rPr lang="ko"/>
            </a:br>
            <a:r>
              <a:rPr lang="ko"/>
              <a:t>	- CVE-CWE-CAPEC 관계도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0"/>
          <p:cNvSpPr txBox="1"/>
          <p:nvPr>
            <p:ph idx="1" type="body"/>
          </p:nvPr>
        </p:nvSpPr>
        <p:spPr>
          <a:xfrm>
            <a:off x="311700" y="363150"/>
            <a:ext cx="8520600" cy="420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9. Exploit-DB</a:t>
            </a:r>
            <a:br>
              <a:rPr lang="ko"/>
            </a:br>
            <a:r>
              <a:rPr lang="ko"/>
              <a:t>	- 공개된 익스플로잇 코드 데이터베이스</a:t>
            </a:r>
            <a:br>
              <a:rPr lang="ko"/>
            </a:br>
            <a:r>
              <a:rPr lang="ko"/>
              <a:t>	- CVE와 연결된 PoC(Proof of Concept)</a:t>
            </a:r>
            <a:br>
              <a:rPr lang="ko"/>
            </a:br>
            <a:r>
              <a:rPr lang="ko"/>
              <a:t>	- Google Hacking Database</a:t>
            </a:r>
            <a:br>
              <a:rPr lang="ko"/>
            </a:br>
            <a:r>
              <a:rPr lang="ko"/>
              <a:t>	- Shellcode 데이터베이스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ko"/>
              <a:t>10. MITRE ATT&amp;CK</a:t>
            </a:r>
            <a:br>
              <a:rPr lang="ko"/>
            </a:br>
            <a:r>
              <a:rPr lang="ko"/>
              <a:t>	- 공격자의 전술(Tactics), 기법(Techniques), 절차(Procedures) 분류</a:t>
            </a:r>
            <a:br>
              <a:rPr lang="ko"/>
            </a:br>
            <a:r>
              <a:rPr lang="ko"/>
              <a:t>	- 14개 전술, 200개+ 기법</a:t>
            </a:r>
            <a:br>
              <a:rPr lang="ko"/>
            </a:br>
            <a:r>
              <a:rPr lang="ko"/>
              <a:t>	- APT 그룹별 TTP 매핑</a:t>
            </a:r>
            <a:br>
              <a:rPr lang="ko"/>
            </a:br>
            <a:r>
              <a:rPr lang="ko"/>
              <a:t>	- 탐지/완화 방법 제공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1"/>
          <p:cNvSpPr txBox="1"/>
          <p:nvPr>
            <p:ph idx="1" type="body"/>
          </p:nvPr>
        </p:nvSpPr>
        <p:spPr>
          <a:xfrm>
            <a:off x="311700" y="363150"/>
            <a:ext cx="8520600" cy="420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11. Shodan</a:t>
            </a:r>
            <a:br>
              <a:rPr lang="ko"/>
            </a:br>
            <a:r>
              <a:rPr lang="ko"/>
              <a:t>	- 인터넷 연결 장치 검색 엔진</a:t>
            </a:r>
            <a:br>
              <a:rPr lang="ko"/>
            </a:br>
            <a:r>
              <a:rPr lang="ko"/>
              <a:t>	- 노출된 서버, IoT 기기, 카메라, 산업 제어 시스템</a:t>
            </a:r>
            <a:br>
              <a:rPr lang="ko"/>
            </a:br>
            <a:r>
              <a:rPr lang="ko"/>
              <a:t>	- 포트, 서비스, 배너 정보</a:t>
            </a:r>
            <a:br>
              <a:rPr lang="ko"/>
            </a:br>
            <a:r>
              <a:rPr lang="ko"/>
              <a:t>	- 취약점 매핑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ko"/>
              <a:t>12. Censys</a:t>
            </a:r>
            <a:br>
              <a:rPr lang="ko"/>
            </a:br>
            <a:r>
              <a:rPr lang="ko"/>
              <a:t>	- SSL/TLS 인증서 검색</a:t>
            </a:r>
            <a:br>
              <a:rPr lang="ko"/>
            </a:br>
            <a:r>
              <a:rPr lang="ko"/>
              <a:t>	- 호스트 및 서비스 정보</a:t>
            </a:r>
            <a:br>
              <a:rPr lang="ko"/>
            </a:br>
            <a:r>
              <a:rPr lang="ko"/>
              <a:t>	- 인터넷 자산 스캔 데이터베이스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