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40" Type="http://schemas.openxmlformats.org/officeDocument/2006/relationships/hyperlink" Target="http://www.ktword.co.kr/test/view/view.php?m_temp1=629&amp;id=845" TargetMode="External"/><Relationship Id="rId42" Type="http://schemas.openxmlformats.org/officeDocument/2006/relationships/hyperlink" Target="http://www.ktword.co.kr/test/view/view.php?m_temp1=849&amp;id=45" TargetMode="External"/><Relationship Id="rId41" Type="http://schemas.openxmlformats.org/officeDocument/2006/relationships/hyperlink" Target="http://www.ktword.co.kr/test/view/view.php?m_temp1=629&amp;id=845" TargetMode="External"/><Relationship Id="rId44" Type="http://schemas.openxmlformats.org/officeDocument/2006/relationships/hyperlink" Target="http://www.ktword.co.kr/test/view/view.php?m_temp1=1804&amp;id=451" TargetMode="External"/><Relationship Id="rId43" Type="http://schemas.openxmlformats.org/officeDocument/2006/relationships/hyperlink" Target="http://www.ktword.co.kr/test/view/view.php?m_temp1=849&amp;id=45" TargetMode="External"/><Relationship Id="rId46" Type="http://schemas.openxmlformats.org/officeDocument/2006/relationships/hyperlink" Target="http://www.ktword.co.kr/test/view/view.php?m_temp1=3444&amp;id=840" TargetMode="External"/><Relationship Id="rId45" Type="http://schemas.openxmlformats.org/officeDocument/2006/relationships/hyperlink" Target="http://www.ktword.co.kr/test/view/view.php?m_temp1=1804&amp;id=451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ktword.co.kr/test/view/view.php?m_temp1=2902&amp;id=451" TargetMode="External"/><Relationship Id="rId3" Type="http://schemas.openxmlformats.org/officeDocument/2006/relationships/hyperlink" Target="http://www.ktword.co.kr/test/view/view.php?m_temp1=849&amp;id=45" TargetMode="External"/><Relationship Id="rId4" Type="http://schemas.openxmlformats.org/officeDocument/2006/relationships/hyperlink" Target="http://www.ktword.co.kr/test/view/view.php?m_temp1=849&amp;id=45" TargetMode="External"/><Relationship Id="rId9" Type="http://schemas.openxmlformats.org/officeDocument/2006/relationships/hyperlink" Target="http://www.ktword.co.kr/test/view/view.php?m_temp1=1939&amp;id=772" TargetMode="External"/><Relationship Id="rId48" Type="http://schemas.openxmlformats.org/officeDocument/2006/relationships/hyperlink" Target="http://www.ktword.co.kr/test/view/view.php?m_temp1=635&amp;id=507" TargetMode="External"/><Relationship Id="rId47" Type="http://schemas.openxmlformats.org/officeDocument/2006/relationships/hyperlink" Target="http://www.ktword.co.kr/test/view/view.php?m_temp1=635&amp;id=507" TargetMode="External"/><Relationship Id="rId49" Type="http://schemas.openxmlformats.org/officeDocument/2006/relationships/hyperlink" Target="http://www.ktword.co.kr/test/view/view.php?m_temp1=3444&amp;id=840" TargetMode="External"/><Relationship Id="rId5" Type="http://schemas.openxmlformats.org/officeDocument/2006/relationships/hyperlink" Target="http://www.ktword.co.kr/test/view/view.php?m_temp1=1939&amp;id=772" TargetMode="External"/><Relationship Id="rId6" Type="http://schemas.openxmlformats.org/officeDocument/2006/relationships/hyperlink" Target="http://www.ktword.co.kr/test/view/view.php?m_temp1=1939&amp;id=772" TargetMode="External"/><Relationship Id="rId7" Type="http://schemas.openxmlformats.org/officeDocument/2006/relationships/hyperlink" Target="http://www.ktword.co.kr/test/view/view.php?m_temp1=427&amp;id=202" TargetMode="External"/><Relationship Id="rId8" Type="http://schemas.openxmlformats.org/officeDocument/2006/relationships/hyperlink" Target="http://www.ktword.co.kr/test/view/view.php?m_temp1=427&amp;id=202" TargetMode="External"/><Relationship Id="rId31" Type="http://schemas.openxmlformats.org/officeDocument/2006/relationships/hyperlink" Target="http://www.ktword.co.kr/test/view/view.php?m_temp1=1362&amp;id=851" TargetMode="External"/><Relationship Id="rId30" Type="http://schemas.openxmlformats.org/officeDocument/2006/relationships/hyperlink" Target="http://www.ktword.co.kr/test/view/view.php?m_temp1=1362&amp;id=851" TargetMode="External"/><Relationship Id="rId33" Type="http://schemas.openxmlformats.org/officeDocument/2006/relationships/hyperlink" Target="http://www.ktword.co.kr/test/view/view.php?m_temp1=629&amp;id=845" TargetMode="External"/><Relationship Id="rId32" Type="http://schemas.openxmlformats.org/officeDocument/2006/relationships/hyperlink" Target="http://www.ktword.co.kr/test/view/view.php?m_temp1=629&amp;id=845" TargetMode="External"/><Relationship Id="rId35" Type="http://schemas.openxmlformats.org/officeDocument/2006/relationships/hyperlink" Target="http://www.ktword.co.kr/test/view/view.php?m_temp1=849&amp;id=45" TargetMode="External"/><Relationship Id="rId34" Type="http://schemas.openxmlformats.org/officeDocument/2006/relationships/hyperlink" Target="http://www.ktword.co.kr/test/view/view.php?m_temp1=849&amp;id=45" TargetMode="External"/><Relationship Id="rId37" Type="http://schemas.openxmlformats.org/officeDocument/2006/relationships/hyperlink" Target="http://www.ktword.co.kr/test/view/view.php?m_temp1=427&amp;id=202" TargetMode="External"/><Relationship Id="rId36" Type="http://schemas.openxmlformats.org/officeDocument/2006/relationships/hyperlink" Target="http://www.ktword.co.kr/test/view/view.php?m_temp1=427&amp;id=202" TargetMode="External"/><Relationship Id="rId39" Type="http://schemas.openxmlformats.org/officeDocument/2006/relationships/hyperlink" Target="http://www.ktword.co.kr/test/view/view.php?m_temp1=427&amp;id=202" TargetMode="External"/><Relationship Id="rId38" Type="http://schemas.openxmlformats.org/officeDocument/2006/relationships/hyperlink" Target="http://www.ktword.co.kr/test/view/view.php?m_temp1=427&amp;id=202" TargetMode="External"/><Relationship Id="rId20" Type="http://schemas.openxmlformats.org/officeDocument/2006/relationships/hyperlink" Target="http://www.ktword.co.kr/test/view/view.php?m_temp1=5585&amp;id=205" TargetMode="External"/><Relationship Id="rId22" Type="http://schemas.openxmlformats.org/officeDocument/2006/relationships/hyperlink" Target="http://www.ktword.co.kr/test/view/view.php?m_temp1=1139&amp;id=741" TargetMode="External"/><Relationship Id="rId21" Type="http://schemas.openxmlformats.org/officeDocument/2006/relationships/hyperlink" Target="http://www.ktword.co.kr/test/view/view.php?m_temp1=5585&amp;id=205" TargetMode="External"/><Relationship Id="rId24" Type="http://schemas.openxmlformats.org/officeDocument/2006/relationships/hyperlink" Target="http://www.ktword.co.kr/test/view/view.php?m_temp1=849&amp;id=45" TargetMode="External"/><Relationship Id="rId23" Type="http://schemas.openxmlformats.org/officeDocument/2006/relationships/hyperlink" Target="http://www.ktword.co.kr/test/view/view.php?m_temp1=1139&amp;id=741" TargetMode="External"/><Relationship Id="rId26" Type="http://schemas.openxmlformats.org/officeDocument/2006/relationships/hyperlink" Target="http://www.ktword.co.kr/test/view/view.php?m_temp1=849&amp;id=45" TargetMode="External"/><Relationship Id="rId25" Type="http://schemas.openxmlformats.org/officeDocument/2006/relationships/hyperlink" Target="http://www.ktword.co.kr/test/view/view.php?m_temp1=849&amp;id=45" TargetMode="External"/><Relationship Id="rId28" Type="http://schemas.openxmlformats.org/officeDocument/2006/relationships/hyperlink" Target="http://www.ktword.co.kr/test/view/view.php?m_temp1=5710&amp;id=500" TargetMode="External"/><Relationship Id="rId27" Type="http://schemas.openxmlformats.org/officeDocument/2006/relationships/hyperlink" Target="http://www.ktword.co.kr/test/view/view.php?m_temp1=849&amp;id=45" TargetMode="External"/><Relationship Id="rId29" Type="http://schemas.openxmlformats.org/officeDocument/2006/relationships/hyperlink" Target="http://www.ktword.co.kr/test/view/view.php?m_temp1=5710&amp;id=500" TargetMode="External"/><Relationship Id="rId51" Type="http://schemas.openxmlformats.org/officeDocument/2006/relationships/hyperlink" Target="http://www.ktword.co.kr/test/view/view.php?m_temp1=635&amp;id=507" TargetMode="External"/><Relationship Id="rId50" Type="http://schemas.openxmlformats.org/officeDocument/2006/relationships/hyperlink" Target="http://www.ktword.co.kr/test/view/view.php?m_temp1=635&amp;id=507" TargetMode="External"/><Relationship Id="rId11" Type="http://schemas.openxmlformats.org/officeDocument/2006/relationships/hyperlink" Target="http://www.ktword.co.kr/test/view/view.php?m_temp1=5585&amp;id=205" TargetMode="External"/><Relationship Id="rId10" Type="http://schemas.openxmlformats.org/officeDocument/2006/relationships/hyperlink" Target="http://www.ktword.co.kr/test/view/view.php?m_temp1=5585&amp;id=205" TargetMode="External"/><Relationship Id="rId13" Type="http://schemas.openxmlformats.org/officeDocument/2006/relationships/hyperlink" Target="http://www.ktword.co.kr/test/view/view.php?m_temp1=849&amp;id=45" TargetMode="External"/><Relationship Id="rId12" Type="http://schemas.openxmlformats.org/officeDocument/2006/relationships/hyperlink" Target="http://www.ktword.co.kr/test/view/view.php?m_temp1=2902&amp;id=451" TargetMode="External"/><Relationship Id="rId15" Type="http://schemas.openxmlformats.org/officeDocument/2006/relationships/hyperlink" Target="http://www.ktword.co.kr/test/view/view.php?m_temp1=1939&amp;id=772" TargetMode="External"/><Relationship Id="rId14" Type="http://schemas.openxmlformats.org/officeDocument/2006/relationships/hyperlink" Target="http://www.ktword.co.kr/test/view/view.php?m_temp1=849&amp;id=45" TargetMode="External"/><Relationship Id="rId17" Type="http://schemas.openxmlformats.org/officeDocument/2006/relationships/hyperlink" Target="http://www.ktword.co.kr/test/view/view.php?m_temp1=2902&amp;id=451" TargetMode="External"/><Relationship Id="rId16" Type="http://schemas.openxmlformats.org/officeDocument/2006/relationships/hyperlink" Target="http://www.ktword.co.kr/test/view/view.php?m_temp1=1939&amp;id=772" TargetMode="External"/><Relationship Id="rId19" Type="http://schemas.openxmlformats.org/officeDocument/2006/relationships/hyperlink" Target="http://www.ktword.co.kr/test/view/view.php?m_temp1=2902&amp;id=451" TargetMode="External"/><Relationship Id="rId18" Type="http://schemas.openxmlformats.org/officeDocument/2006/relationships/hyperlink" Target="http://www.ktword.co.kr/test/view/view.php?m_temp1=2902&amp;id=451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dd550f9a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8dd550f9a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dd550f9a2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8dd550f9a2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지정된 경로로만 가는 방식</a:t>
            </a:r>
            <a:br>
              <a:rPr lang="ko" sz="2000"/>
            </a:br>
            <a:r>
              <a:rPr lang="ko" sz="2000"/>
              <a:t>네트워크가 너무 클 시 효율적이지 못함</a:t>
            </a:r>
            <a:br>
              <a:rPr lang="ko" sz="2000"/>
            </a:br>
            <a:endParaRPr sz="20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8dd550f9a2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8dd550f9a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2000">
                <a:solidFill>
                  <a:schemeClr val="dk1"/>
                </a:solidFill>
              </a:rPr>
              <a:t>동작 과정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인접 라우터와 정보 교환 (Hello 패킷)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네트워크 토폴로지 정보 수집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알고리즘으로 최적 경로 계산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라우팅 테이블 자동 업데이트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경로 장애 발생 시 자동으로 대체 경로 선택 (Convergence)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ko" sz="2000">
                <a:solidFill>
                  <a:schemeClr val="dk1"/>
                </a:solidFill>
              </a:rPr>
              <a:t>동적 라우팅 프로토콜 종류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RIP (Routing Information Protocol): Distance Vector, 최대 15홉, 소규모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EIGRP (Enhanced Interior Gateway Routing Protocol): Cisco 전용, 하이브리드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OSPF (Open Shortest Path First): Link State, 중대형 네트워크 표준</a:t>
            </a:r>
            <a:br>
              <a:rPr lang="ko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네비게이션 찍고 가는 방식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빠른 길을 계속 안내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효율적임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경로에 대한 재탐색을 하며 다른 경로를 안내 빈번하게 발생시 부하 증가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라우터가 뻗을 수 있음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필요에 따라 동적, 정적 라우팅을 해야한다.</a:t>
            </a:r>
            <a:br>
              <a:rPr lang="ko" sz="2000">
                <a:solidFill>
                  <a:schemeClr val="dk1"/>
                </a:solidFill>
              </a:rPr>
            </a:b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보안적 측면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출발지와 목적지만 오픈 - 라우팅 테이블이 오픈되있어도 중간 경로가 오픈되지 않아 보안적으로 좀 더 안전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정적 라우팅의 경우 모든 경로가 오픈되니까 보안적으로 좀 더 위험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보안과 IT의 관점이 다르다 -&gt; 각자가 보는 리스크가 다름.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그냥 사업부가 돈 더쓰면 되는데 돈 안써서 입장차 발생</a:t>
            </a:r>
            <a:br>
              <a:rPr lang="ko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8dd550f9a2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8dd550f9a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8dd550f9a2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8dd550f9a2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존재하는 별도의 장비는 없다고 봐야되고 2계층의 장비가 4계층에서 역할을 수행</a:t>
            </a:r>
            <a:br>
              <a:rPr lang="ko" sz="2000"/>
            </a:br>
            <a:r>
              <a:rPr lang="ko" sz="2000"/>
              <a:t>수용할 수 있는 트래픽은 한정되어 있다.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 sz="2000"/>
            </a:br>
            <a:r>
              <a:rPr lang="ko" sz="2000"/>
              <a:t>스위치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한계를 넘으면 부하  발생 -&gt; 장비의 사망 확률 증가 -&gt; 이를 방지하기 위해 분산</a:t>
            </a:r>
            <a:br>
              <a:rPr lang="ko" sz="2000"/>
            </a:br>
            <a:br>
              <a:rPr lang="ko" sz="2000"/>
            </a:br>
            <a:endParaRPr sz="20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8dd550f9a2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8dd550f9a2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2000">
                <a:solidFill>
                  <a:schemeClr val="dk1"/>
                </a:solidFill>
              </a:rPr>
              <a:t>Stateless vs Stateful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Stateless (ACL): 각 패킷 독립 판단, 응답도 규칙 필요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Stateful: 연결 추적, 응답 자동 허용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8dd550f9a2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8dd550f9a2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스위치가 유연하다고 하셨는데 이게 하나의 스위치가 다양한 계층에서 작동하는 건지 확인 아니면 계층별로 다양한 스위치를 사용해야하는건지지</a:t>
            </a:r>
            <a:endParaRPr sz="20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dd550f9a2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8dd550f9a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PC A와 PC C가 동시에 전송하면 전기 신호가 겹쳐서 충돌이 발생합니다 -&gt; 이 경우 CSMA/CD 프로토콜로 충돌을 감지한 후 랜덤 시간 대기 후 재전송합니다.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Cisco Networking Academy, “Hubs vs Switches”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공유기와 유사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사용자가 많아질 수록 대역폭 손해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너무 많은 사용자가 사용하는 거 보다는 소규모 이용을 위한 장비의 형태로 존재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8dd550f9a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8dd550f9a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현재 거의 사용하지 않고 2계층의 장비에 이미 기능을 포함한 장비가 있음 스위치, 브릿지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군부대 등의 레거시 네트워크 구조를 유지하는 곳에서 </a:t>
            </a:r>
            <a:r>
              <a:rPr lang="ko" sz="2000"/>
              <a:t>사용중인 상황이긴긴</a:t>
            </a:r>
            <a:r>
              <a:rPr lang="ko" sz="2000"/>
              <a:t> 하나 현재 시점에서는 거의 사용하지 않음</a:t>
            </a:r>
            <a:endParaRPr sz="2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dd550f9a2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dd550f9a2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8dd550f9a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8dd550f9a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전쟁에서는 현재 싱글모드를 사용하는거로 알려</a:t>
            </a:r>
            <a:endParaRPr sz="20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8dd550f9a2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8dd550f9a2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2000">
                <a:solidFill>
                  <a:schemeClr val="dk1"/>
                </a:solidFill>
              </a:rPr>
              <a:t>MAC 주소 학습 과정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PC A (MAC: AA:AA) → 브리지 포트 1로 프레임 도착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테이블 저장: AA:AA = 포트 1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목적지 MAC: BB:BB인 프레임 수신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테이블 확인: BB:BB가 어느 포트?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모르면 모든 포트로 전송 (Flooding)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ko" sz="2000">
                <a:solidFill>
                  <a:schemeClr val="dk1"/>
                </a:solidFill>
              </a:rPr>
              <a:t>알면 해당 포트로만 전송 (Forwarding)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브리지는 프레임의 내용,형식을 바꾸지 않고, 주소 만을 보고 해당 포트로 전달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브리지 테이블</a:t>
            </a:r>
            <a:r>
              <a:rPr lang="ko" sz="2000">
                <a:solidFill>
                  <a:schemeClr val="dk1"/>
                </a:solidFill>
              </a:rPr>
              <a:t>의 구축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- 수신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의 목적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주소</a:t>
            </a:r>
            <a:r>
              <a:rPr lang="ko" sz="2000">
                <a:solidFill>
                  <a:schemeClr val="dk1"/>
                </a:solidFill>
              </a:rPr>
              <a:t>를 보고, 전달할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포트</a:t>
            </a:r>
            <a:r>
              <a:rPr lang="ko" sz="2000">
                <a:solidFill>
                  <a:schemeClr val="dk1"/>
                </a:solidFill>
              </a:rPr>
              <a:t>를 결정하기 위한 변환 테이블 구축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주소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학습</a:t>
            </a:r>
            <a:r>
              <a:rPr lang="ko" sz="2000">
                <a:solidFill>
                  <a:schemeClr val="dk1"/>
                </a:solidFill>
              </a:rPr>
              <a:t> (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MAC 주소 학습</a:t>
            </a:r>
            <a:r>
              <a:rPr lang="ko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- 수동으로 일일이 경로를 작성 관리하지 않고 수신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의 출발지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주소</a:t>
            </a:r>
            <a:r>
              <a:rPr lang="ko" sz="2000">
                <a:solidFill>
                  <a:schemeClr val="dk1"/>
                </a:solidFill>
              </a:rPr>
              <a:t>를 보고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 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브리지 테이블</a:t>
            </a:r>
            <a:r>
              <a:rPr lang="ko" sz="2000">
                <a:solidFill>
                  <a:schemeClr val="dk1"/>
                </a:solidFill>
              </a:rPr>
              <a:t>(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MAC 주소 테이블</a:t>
            </a:r>
            <a:r>
              <a:rPr lang="ko" sz="2000">
                <a:solidFill>
                  <a:schemeClr val="dk1"/>
                </a:solidFill>
              </a:rPr>
              <a:t>)을 구축하여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학습</a:t>
            </a:r>
            <a:r>
              <a:rPr lang="ko" sz="2000">
                <a:solidFill>
                  <a:schemeClr val="dk1"/>
                </a:solidFill>
              </a:rPr>
              <a:t> 반영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필터링</a:t>
            </a:r>
            <a:r>
              <a:rPr lang="ko" sz="2000">
                <a:solidFill>
                  <a:schemeClr val="dk1"/>
                </a:solidFill>
              </a:rPr>
              <a:t> (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Filtering</a:t>
            </a:r>
            <a:r>
              <a:rPr lang="ko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- 브리지는 어떤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은 전진시키고  어떤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은 전진시키지 말아야 하는지에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 sz="2000">
                <a:solidFill>
                  <a:schemeClr val="dk1"/>
                </a:solidFill>
              </a:rPr>
              <a:t>       대해 분별을 수행할 수 있도록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프로그램</a:t>
            </a:r>
            <a:r>
              <a:rPr lang="ko" sz="2000">
                <a:solidFill>
                  <a:schemeClr val="dk1"/>
                </a:solidFill>
              </a:rPr>
              <a:t>되어질 수 있음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플러딩</a:t>
            </a:r>
            <a:r>
              <a:rPr lang="ko" sz="2000">
                <a:solidFill>
                  <a:schemeClr val="dk1"/>
                </a:solidFill>
              </a:rPr>
              <a:t> (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Flooding</a:t>
            </a:r>
            <a:r>
              <a:rPr lang="ko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-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3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브로드캐스트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3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을 받은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3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포트</a:t>
            </a:r>
            <a:r>
              <a:rPr lang="ko" sz="2000">
                <a:solidFill>
                  <a:schemeClr val="dk1"/>
                </a:solidFill>
              </a:rPr>
              <a:t>를 제외하고는, 모든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3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3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포트</a:t>
            </a:r>
            <a:r>
              <a:rPr lang="ko" sz="2000">
                <a:solidFill>
                  <a:schemeClr val="dk1"/>
                </a:solidFill>
              </a:rPr>
              <a:t>로 해당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4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브로드캐스트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      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4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프레임</a:t>
            </a:r>
            <a:r>
              <a:rPr lang="ko" sz="2000">
                <a:solidFill>
                  <a:schemeClr val="dk1"/>
                </a:solidFill>
              </a:rPr>
              <a:t>을 단지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4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포워드</a:t>
            </a:r>
            <a:r>
              <a:rPr lang="ko" sz="2000">
                <a:solidFill>
                  <a:schemeClr val="dk1"/>
                </a:solidFill>
              </a:rPr>
              <a:t>시키키만 함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 sz="2000">
                <a:solidFill>
                  <a:schemeClr val="dk1"/>
                </a:solidFill>
              </a:rPr>
              <a:t>스위칭 방식: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ko" sz="2000">
                <a:solidFill>
                  <a:schemeClr val="dk1"/>
                </a:solidFill>
              </a:rPr>
              <a:t>Store-and-Forward</a:t>
            </a:r>
            <a:r>
              <a:rPr lang="ko" sz="2000">
                <a:solidFill>
                  <a:schemeClr val="dk1"/>
                </a:solidFill>
              </a:rPr>
              <a:t>: 프레임 전체를 수신 후 오류 검사(CRC) → 전송. 안전하지만 지연 발생. 기업 환경에서 선호.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ko" sz="2000">
                <a:solidFill>
                  <a:schemeClr val="dk1"/>
                </a:solidFill>
              </a:rPr>
              <a:t>Cut-Through</a:t>
            </a:r>
            <a:r>
              <a:rPr lang="ko" sz="2000">
                <a:solidFill>
                  <a:schemeClr val="dk1"/>
                </a:solidFill>
              </a:rPr>
              <a:t>: 목적지 MAC 주소만 읽고 즉시 전송 (첫 6바이트만). 빠르지만 오류 프레임도 전송 가능. 저지연 환경에서 사용.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ko" sz="2000">
                <a:solidFill>
                  <a:schemeClr val="dk1"/>
                </a:solidFill>
              </a:rPr>
              <a:t>Fragment-Free</a:t>
            </a:r>
            <a:r>
              <a:rPr lang="ko" sz="2000">
                <a:solidFill>
                  <a:schemeClr val="dk1"/>
                </a:solidFill>
              </a:rPr>
              <a:t>: 처음 64바이트만 검사 (충돌 여부 확인). Store-and-Forward와 Cut-Through의 절충안.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2000">
                <a:solidFill>
                  <a:schemeClr val="dk1"/>
                </a:solidFill>
              </a:rPr>
              <a:t>Full-Duplex vs Half-Duplex: 전이중 반이중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Full-Duplex: 송수신 동시 가능, 충돌 없음 (현재 표준)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Half-Duplex: 한 방향만, 허브 연결 시 사용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스패닝 트리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4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알고리즘</a:t>
            </a:r>
            <a:r>
              <a:rPr lang="ko" sz="2000">
                <a:solidFill>
                  <a:schemeClr val="dk1"/>
                </a:solidFill>
              </a:rPr>
              <a:t> (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4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Spanning Tree</a:t>
            </a:r>
            <a:r>
              <a:rPr lang="ko" sz="2000">
                <a:solidFill>
                  <a:schemeClr val="dk1"/>
                </a:solidFill>
                <a:uFill>
                  <a:noFill/>
                </a:uFill>
                <a:hlinkClick r:id="rId5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2000">
                <a:solidFill>
                  <a:srgbClr val="000080"/>
                </a:solidFill>
                <a:uFill>
                  <a:noFill/>
                </a:uFill>
                <a:hlinkClick r:id="rId5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Algorithm</a:t>
            </a:r>
            <a:r>
              <a:rPr lang="ko" sz="2000">
                <a:solidFill>
                  <a:schemeClr val="dk1"/>
                </a:solidFill>
              </a:rPr>
              <a:t>)를 사용하여 브릿지 루프 방지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브릿지 포트의 갯수가 재한적 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스위치의 경우 포트의 갯수가 가격에 따라 천차만별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브릿지의 경우 모든 포트가 같은 속도를 가지나 스위치의 경우 포트 별 속도를 제어하는 것이 가능하다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데이터의 전송이나 서비스에 있어서 좀 더 효율성을 가질 수 있음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2000">
                <a:solidFill>
                  <a:schemeClr val="dk1"/>
                </a:solidFill>
              </a:rPr>
              <a:t>브릿지는 소프트웨어로 제어하기에 속도가 균등하지 않고 환경에 영향을 많이 받음</a:t>
            </a: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스위치의 경우 하드웨어 방식이기 때문에 브릿지 대비 속도가 빠름</a:t>
            </a:r>
            <a:br>
              <a:rPr lang="ko" sz="2000">
                <a:solidFill>
                  <a:schemeClr val="dk1"/>
                </a:solidFill>
              </a:rPr>
            </a:br>
            <a:br>
              <a:rPr lang="ko" sz="2000">
                <a:solidFill>
                  <a:schemeClr val="dk1"/>
                </a:solidFill>
              </a:rPr>
            </a:br>
            <a:r>
              <a:rPr lang="ko" sz="2000">
                <a:solidFill>
                  <a:schemeClr val="dk1"/>
                </a:solidFill>
              </a:rPr>
              <a:t>스위치의 경우 폭넓은 계층에서 유연하게 사용가능능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dd550f9a2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8dd550f9a2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8dd550f9a2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8dd550f9a2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"/>
              <a:t>핵심 차이</a:t>
            </a:r>
            <a:endParaRPr sz="2000"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 sz="2000"/>
              <a:t>스위치는 multiport bridge</a:t>
            </a:r>
            <a:endParaRPr sz="20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 sz="2000"/>
              <a:t>브리지: 소프트웨어 기반</a:t>
            </a:r>
            <a:endParaRPr sz="20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 sz="2000"/>
              <a:t>스위치: ASIC 칩 사용으로 훨씬 빠름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dd550f9a2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8dd550f9a2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2000">
                <a:solidFill>
                  <a:schemeClr val="dk1"/>
                </a:solidFill>
              </a:rPr>
              <a:t>브로드캐스트 도메인 분리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스위치: 모든 포트가 하나의 브로드캐스트 도메인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라우터: 각 인터페이스가 독립적인 브로드캐스트 도메인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 sz="2000">
                <a:solidFill>
                  <a:schemeClr val="dk1"/>
                </a:solidFill>
              </a:rPr>
              <a:t>주요 기능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NAT: 사설 IP ↔ 공인 IP 변환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ACL: 패킷 필터링, 방화벽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QoS: 트래픽 우선순위 관리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ko" sz="2000">
                <a:solidFill>
                  <a:schemeClr val="dk1"/>
                </a:solidFill>
              </a:rPr>
              <a:t>VPN: IPsec, GRE 터널링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atatracker.ietf.org/doc/html/rfc232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43900"/>
            <a:ext cx="8520600" cy="10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OSI 7 Layer </a:t>
            </a:r>
            <a:r>
              <a:rPr lang="ko"/>
              <a:t>계층별 장비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Layer 3 스위치 </a:t>
            </a:r>
            <a:r>
              <a:rPr lang="ko"/>
              <a:t>(3계층) </a:t>
            </a:r>
            <a:endParaRPr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2 스위치의 모든 기능 + static/dynamic routing 기능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ASIC 칩으로 라우팅을 하드웨어 처리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3 스위치: 포트 많음 (24~48개), LAN 내부용, 빠름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정적 라우팅 (Static Routing)</a:t>
            </a:r>
            <a:endParaRPr/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네트워크 관리자가 라우팅 테이블에 경로를 수동으로 입력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고정된 경로 제공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네트워크 토폴로지 변경 시 수동으로 업데이트 필요</a:t>
            </a:r>
            <a:br>
              <a:rPr lang="ko"/>
            </a:br>
            <a:r>
              <a:rPr lang="ko"/>
              <a:t>- 장점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보안성 우수: 경로가 고정되어 예측 가능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대역폭 절약: 라우팅 프로토콜 패킷 교환 없음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CPU 부하 낮음: 경로 계산 불필요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단순한 네트워크에 적합: 설정 간단</a:t>
            </a:r>
            <a:br>
              <a:rPr lang="ko"/>
            </a:br>
            <a:r>
              <a:rPr lang="ko"/>
              <a:t>- 단점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확장성 부족: 네트워크 크면 관리 불가능 (수백 개 경로 수동 입력?)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장애 대응 불가: 경로 끊기면 자동 복구 안 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관리 부담: 네트워크 변경 시 모든 라우터 수정 필요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라우팅 (Dynamic Routing)</a:t>
            </a:r>
            <a:endParaRPr/>
          </a:p>
        </p:txBody>
      </p:sp>
      <p:sp>
        <p:nvSpPr>
          <p:cNvPr id="120" name="Google Shape;120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네트워크 프로토콜이 트래픽이나 토폴로지에 기반하여 자동으로 경로 조정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RIP, EIGRP, OSPF 같은 라우팅 프로토콜 사용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라우터들이 서로 정보를 교환하여 자동으로 라우팅 테이블 생성</a:t>
            </a:r>
            <a:br>
              <a:rPr lang="ko"/>
            </a:br>
            <a:r>
              <a:rPr lang="ko"/>
              <a:t>- 장점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자동 경로 학습: 수동 설정 불필요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장애 자동 복구: 대체 경로로 자동 전환 (수초~수분)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확장성: 네트워크 크기에 무관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부하 분산: 여러 경로 동시 사용 가능 (ECMP)</a:t>
            </a:r>
            <a:br>
              <a:rPr lang="ko"/>
            </a:br>
            <a:r>
              <a:rPr lang="ko"/>
              <a:t>- 단점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대역폭 소모: 라우팅 프로토콜 패킷 교환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CPU/메모리 사용: 경로 계산 부담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보안 위험: 라우팅 프로토콜 공격 가능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복잡성: 설정 및 트러블슈팅 어려움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정적 vs 동적 라우팅 비교</a:t>
            </a:r>
            <a:endParaRPr/>
          </a:p>
        </p:txBody>
      </p:sp>
      <p:pic>
        <p:nvPicPr>
          <p:cNvPr id="126" name="Google Shape;1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8213" y="1176338"/>
            <a:ext cx="7267575" cy="279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Layer 4 로드 밸런서 (4계층)</a:t>
            </a:r>
            <a:endParaRPr/>
          </a:p>
        </p:txBody>
      </p:sp>
      <p:sp>
        <p:nvSpPr>
          <p:cNvPr id="132" name="Google Shape;132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TCP/UDP 포트 번호 기반 트래픽 분산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3 (IP) + Layer 4 (포트) 정보 사용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패킷 내용은 검사 안 함 (헤더만)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방화벽 (Stateful Firewall) </a:t>
            </a:r>
            <a:r>
              <a:rPr lang="ko"/>
              <a:t>(4계층)</a:t>
            </a:r>
            <a:endParaRPr/>
          </a:p>
        </p:txBody>
      </p:sp>
      <p:sp>
        <p:nvSpPr>
          <p:cNvPr id="138" name="Google Shape;138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3-4 정보로 패킷 허용/차단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상태 유지 (Stateful)로 TCP 연결 추적</a:t>
            </a:r>
            <a:br>
              <a:rPr lang="ko"/>
            </a:br>
            <a:br>
              <a:rPr lang="ko"/>
            </a:br>
            <a:r>
              <a:rPr lang="ko"/>
              <a:t>- 동작 예시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클라이언트 → 서버 SYN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ACL 확인: 80번 포트 허용 → 통과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세션 테이블 저장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서버 → 클라이언트 SYN-ACK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세션 테이블 확인 → 자동 허용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연결 종료 후 테이블 삭제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/>
              <a:t>참조 : </a:t>
            </a:r>
            <a:r>
              <a:rPr lang="ko" sz="1100" u="sng">
                <a:solidFill>
                  <a:schemeClr val="hlink"/>
                </a:solidFill>
                <a:highlight>
                  <a:srgbClr val="30302E"/>
                </a:highlight>
                <a:hlinkClick r:id="rId3"/>
              </a:rPr>
              <a:t>https://datatracker.ietf.org/doc/html/rfc2328</a:t>
            </a:r>
            <a:r>
              <a:rPr lang="ko" sz="1100">
                <a:solidFill>
                  <a:srgbClr val="FAF9F5"/>
                </a:solidFill>
                <a:highlight>
                  <a:srgbClr val="30302E"/>
                </a:highlight>
              </a:rPr>
              <a:t>  / https://www.cisco.com/c/en/us/td/docs/routers/access/800M/software/800MSCG/routconf.html</a:t>
            </a:r>
            <a:endParaRPr/>
          </a:p>
        </p:txBody>
      </p:sp>
      <p:sp>
        <p:nvSpPr>
          <p:cNvPr id="144" name="Google Shape;144;p28"/>
          <p:cNvSpPr txBox="1"/>
          <p:nvPr/>
        </p:nvSpPr>
        <p:spPr>
          <a:xfrm>
            <a:off x="294775" y="4667575"/>
            <a:ext cx="85800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출처 : 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허브(1계층)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한 포트에서 받은 전기 신호를 모든 다른 포트로 브로드캐스트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MAC 주소나 IP 주소를 인식할 수 없고 순수하게 전기 신호만 증폭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모든 포트가 하나의 충돌 도메인 설정</a:t>
            </a:r>
            <a:br>
              <a:rPr lang="ko"/>
            </a:br>
            <a:r>
              <a:rPr lang="ko"/>
              <a:t>PC A와 PC C가 동시에 전송하면 전기 신호가 겹쳐서 충돌 발생</a:t>
            </a:r>
            <a:br>
              <a:rPr lang="ko"/>
            </a:br>
            <a:r>
              <a:rPr lang="ko"/>
              <a:t>각 PC의 NIC가 CSMA/CD로 충돌 감지 후 랜덤 시간 대기 후 재전송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리피터</a:t>
            </a:r>
            <a:r>
              <a:rPr lang="ko"/>
              <a:t>(1계층)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물리 계층에서 약해진 전기 신호를 증폭하고 재생성합니다. 데이터 내용은 전혀 처리하지 않고 신호만 증폭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케이블을 통해 신호가 전송될 때 거리가 길어지면 신호 감쇠가 발생합니다. UTP 케이블은 최대 100m까지만 신호를 전송할 수 있어 더 먼 거리 연결 시 리피터가 필요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UTP </a:t>
            </a:r>
            <a:r>
              <a:rPr lang="ko"/>
              <a:t>케이블</a:t>
            </a:r>
            <a:r>
              <a:rPr lang="ko"/>
              <a:t>(1계층)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TIA/EIA-568 에서 정의한 케이블 표준</a:t>
            </a:r>
            <a:br>
              <a:rPr lang="ko"/>
            </a:br>
            <a:r>
              <a:rPr lang="ko"/>
              <a:t>- Cat5e: 100 MHz, 100m에서 1Gbps (1000BASE-T)</a:t>
            </a:r>
            <a:br>
              <a:rPr lang="ko"/>
            </a:br>
            <a:r>
              <a:rPr lang="ko"/>
              <a:t>- Cat6: 250 MHz, 55m에서 10Gbps (10GBASE-T)</a:t>
            </a:r>
            <a:br>
              <a:rPr lang="ko"/>
            </a:br>
            <a:r>
              <a:rPr lang="ko"/>
              <a:t>- Cat6a: 500 MHz, 100m에서 10Gbps (10GBASE-T)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8가닥 구리선을 꼬아서 전자기 간섭을 감소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저렴하지만 EMI(전자기 간섭)에 취약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광섬유</a:t>
            </a:r>
            <a:r>
              <a:rPr lang="ko"/>
              <a:t>(1계층)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Single-mode: 장거리(수십 km), 레이저 사용, 고가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Multi-mode: 단거리(~2km), LED 사용, 저렴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전자기 간섭 없음, 도청 어려움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브릿지(Bridge) </a:t>
            </a:r>
            <a:r>
              <a:rPr lang="ko"/>
              <a:t>(2계층)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L</a:t>
            </a:r>
            <a:r>
              <a:rPr lang="ko"/>
              <a:t>ayer 2에서 동작하며 MAC 주소를 읽고 이해합니다. 수신한 프레임의 출발지 MAC 주소를 MAC 테이블에 저장하고, 목적지 MAC 주소를 확인해서 필요한 세그먼트로만 전송</a:t>
            </a:r>
            <a:br>
              <a:rPr lang="ko"/>
            </a:b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충돌 도메인 분리</a:t>
            </a:r>
            <a:br>
              <a:rPr lang="ko"/>
            </a:br>
            <a:r>
              <a:rPr lang="ko"/>
              <a:t>허브는 모든 포트가 하나의 충돌 도메인이지만, 브릿지는 각 세그먼트가 독립적인 충돌 도메인이 되어 성능이 향상</a:t>
            </a:r>
            <a:br>
              <a:rPr lang="ko"/>
            </a:b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MAC 주소 학습 과정</a:t>
            </a:r>
            <a:br>
              <a:rPr lang="ko"/>
            </a:br>
            <a:r>
              <a:rPr lang="ko"/>
              <a:t>1. PC A (MAC: AA:AA) → 브리지 포트 1로 프레임 도착</a:t>
            </a:r>
            <a:br>
              <a:rPr lang="ko"/>
            </a:br>
            <a:r>
              <a:rPr lang="ko"/>
              <a:t>2. 테이블 저장: AA:AA = 포트 1</a:t>
            </a:r>
            <a:br>
              <a:rPr lang="ko"/>
            </a:br>
            <a:r>
              <a:rPr lang="ko"/>
              <a:t>3. 목적지 MAC: BB:BB인 프레임 수신</a:t>
            </a:r>
            <a:br>
              <a:rPr lang="ko"/>
            </a:br>
            <a:r>
              <a:rPr lang="ko"/>
              <a:t>4. 테이블 확인: BB:BB가 어느 포트?</a:t>
            </a:r>
            <a:br>
              <a:rPr lang="ko"/>
            </a:br>
            <a:r>
              <a:rPr lang="ko"/>
              <a:t>5. 모르면 모든 포트로 전송 (Flooding)</a:t>
            </a:r>
            <a:br>
              <a:rPr lang="ko"/>
            </a:br>
            <a:r>
              <a:rPr lang="ko"/>
              <a:t>6. 알면 해당 포트로만 전송 (Forwarding)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스위치(Switch) (2계층)</a:t>
            </a:r>
            <a:endParaRPr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브릿지와 동일한 MAC 주소 학습 방식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ASIC 칩으로 하드웨어 기반 고속 처리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각 포트가 독립적인 충돌 도메인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Learning: 프레임이 포트로 들어올 때 출발지 MAC 주소 학습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Forwarding: 목적지 MAC 주소가 테이블에 있으면 해당 포트로만 전송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Filtering: 불필요한 트래픽 차단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Loop avoidance: STP 사용하여 루프 방지</a:t>
            </a:r>
            <a:br>
              <a:rPr lang="ko"/>
            </a:br>
            <a:r>
              <a:rPr lang="ko"/>
              <a:t>- Spanning Tree Protocol (STP) = IEEE 802.1D의 STP는 브리지 루프 방지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브릿지와 스위치의 비교</a:t>
            </a:r>
            <a:endParaRPr/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275" y="1693850"/>
            <a:ext cx="7029450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라우터 (Router) (3계층) </a:t>
            </a:r>
            <a:endParaRPr/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IP 주소를 분석하여 최적의 next-hop IP 주소 결정</a:t>
            </a:r>
            <a:br>
              <a:rPr lang="ko"/>
            </a:br>
            <a:br>
              <a:rPr lang="ko"/>
            </a:br>
            <a:r>
              <a:rPr lang="ko"/>
              <a:t>라우팅 테이블</a:t>
            </a:r>
            <a:br>
              <a:rPr lang="ko"/>
            </a:b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알고 있는 모든 네트워크의 경로 정보 유지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정적 라우팅 프로토콜 (수동 구성) 또는 동적 라우팅 프로토콜로 생성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목적지 주소가 테이블에 없으면 default route로 전달</a:t>
            </a:r>
            <a:br>
              <a:rPr lang="ko"/>
            </a:br>
            <a:br>
              <a:rPr lang="ko"/>
            </a:br>
            <a:r>
              <a:rPr lang="ko"/>
              <a:t>패킷 전달</a:t>
            </a:r>
            <a:br>
              <a:rPr lang="ko"/>
            </a:b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목적지 IP 확인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라우팅 테이블 검색 (Longest Prefix Match)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일치하는 엔트리 찾음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Next Hop으로 전송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TTL 1 감소 (0이 되면 폐기)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