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8a5353c1e6_0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8a5353c1e6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UDP 헤더 구조 (8바이트):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┌─────────────┬─────────────┬─────────────┬─────────────┐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│Source Port  │ Dest Port   │   Length    │  Checksum   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│   (16bit)   │   (16bit)   │   (16bit)   │   (16bit)   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└─────────────┴─────────────┴─────────────┴─────────────┘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Well-Known Ports (0-1023)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| 포트 | 프로토콜 | 서비스 | 설명 |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|------|----------|--------|------|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| 20/21 | TCP | FTP | 파일 전송 (데이터/제어) |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| 22 | TCP | SSH | 보안 원격 접속 |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| 23 | TCP | Telnet | 원격 터미널 |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| 25 | TCP | SMTP | 메일 송신 |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| 53 | TCP/UDP | DNS | 도메인 이름 해석 |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| 67/68 | UDP | DHCP | 동적 IP 할당 |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| 80 | TCP | HTTP | 웹 서비스 |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| 110 | TCP | POP3 | 메일 수신 |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| 143 | TCP | IMAP | 메일 관리 |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| 443 | TCP | HTTPS | 보안 웹 서비스 |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| 993 | TCP | IMAPS | 보안 IMAP |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| 995 | TCP | POP3S | 보안 POP3 |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Registered Ports (1024-49151)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- 애플리케이션별 등록된 포트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- 예시: 3306(MySQL), 3389(RDP), 5432(PostgreSQL), 6379(Redis)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Dynamic/Private Ports (49152-65535)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- 클라이언트 측 임시 포트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- 연결 시 자동 할당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hlink"/>
              </a:solidFill>
              <a:highlight>
                <a:srgbClr val="FFFFFF"/>
              </a:highlight>
              <a:latin typeface="Dotum"/>
              <a:ea typeface="Dotum"/>
              <a:cs typeface="Dotum"/>
              <a:sym typeface="Dot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송신측 (멀티플렉싱):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여러 프로세스 데이터 → 하나의 네트워크 연결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수신측 (디멀티플렉싱): 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하나의 네트워크 연결 → 포트번호로 프로세스 구분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예시: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웹서버(80) + SSH(22) + DNS(53) → 하나의 네트워크 인터페이스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>
                <a:solidFill>
                  <a:schemeClr val="dk1"/>
                </a:solidFill>
              </a:rPr>
              <a:t>연결 상태 관리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TCP 상태 다이어그램: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CLOSED → LISTEN → SYN_RCVD → ESTABLISHED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   ↑                              ↓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TIME_WAIT ← CLOSE_WAIT ← FIN_WAIT_1/2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상태별 의미: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- LISTEN: 연결 요청 대기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- ESTABLISHED: 연결 완료, 데이터 전송 가능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- TIME_WAIT: 연결 종료 후 대기 (2MSL)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ko">
                <a:solidFill>
                  <a:schemeClr val="dk1"/>
                </a:solidFill>
              </a:rPr>
            </a:br>
            <a:r>
              <a:rPr b="1" lang="ko">
                <a:solidFill>
                  <a:schemeClr val="dk1"/>
                </a:solidFill>
              </a:rPr>
              <a:t>전송 단위</a:t>
            </a:r>
            <a:r>
              <a:rPr lang="ko">
                <a:solidFill>
                  <a:schemeClr val="dk1"/>
                </a:solidFill>
              </a:rPr>
              <a:t>: </a:t>
            </a:r>
            <a:r>
              <a:rPr b="1" lang="ko">
                <a:solidFill>
                  <a:schemeClr val="dk1"/>
                </a:solidFill>
              </a:rPr>
              <a:t>Segment (TCP) / Datagram (UDP)</a:t>
            </a:r>
            <a:r>
              <a:rPr lang="ko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>
                <a:solidFill>
                  <a:schemeClr val="dk1"/>
                </a:solidFill>
              </a:rPr>
              <a:t>주요 프로토콜</a:t>
            </a:r>
            <a:r>
              <a:rPr lang="ko">
                <a:solidFill>
                  <a:schemeClr val="dk1"/>
                </a:solidFill>
              </a:rPr>
              <a:t>: </a:t>
            </a:r>
            <a:r>
              <a:rPr b="1" lang="ko">
                <a:solidFill>
                  <a:schemeClr val="dk1"/>
                </a:solidFill>
              </a:rPr>
              <a:t>TCP, UDP, SCTP</a:t>
            </a:r>
            <a:endParaRPr sz="900">
              <a:solidFill>
                <a:schemeClr val="hlink"/>
              </a:solidFill>
              <a:highlight>
                <a:srgbClr val="FFFFFF"/>
              </a:highlight>
              <a:latin typeface="Dotum"/>
              <a:ea typeface="Dotum"/>
              <a:cs typeface="Dotum"/>
              <a:sym typeface="Dot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hlink"/>
              </a:solidFill>
              <a:highlight>
                <a:srgbClr val="FFFFFF"/>
              </a:highlight>
              <a:latin typeface="Dotum"/>
              <a:ea typeface="Dotum"/>
              <a:cs typeface="Dotum"/>
              <a:sym typeface="Dot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8a5353c1e6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8a5353c1e6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세션의 생명주기: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1. 세션 설정 → 2. 데이터 교환 → 3. 세션 종료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    ↓              ↓                ↓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  "안녕하세요"    "대화 진행"        "안녕히가세요"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ko">
                <a:solidFill>
                  <a:schemeClr val="dk1"/>
                </a:solidFill>
              </a:rPr>
              <a:t>프로세스 간 통신 과정: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ko">
                <a:solidFill>
                  <a:schemeClr val="dk1"/>
                </a:solidFill>
              </a:rPr>
              <a:t>메시지 교환을 통해 서로 인식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ko">
                <a:solidFill>
                  <a:schemeClr val="dk1"/>
                </a:solidFill>
              </a:rPr>
              <a:t>통신 시작부터 마칠 때까지의 전체 기간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ko"/>
              <a:t> 세션 관리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세션 생성: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인증: "당신이 맞나요?"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권한 확인: "접근 권한이 있나요?"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파라미터 협상: "어떤 방식으로 통신할까요?"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└── 연결 설정: "이제 대화할 수 있어요!"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세션 유지: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타임아웃 관리: 일정시간 비활성화시 종료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하트비트: 주기적 생존 신호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상태 모니터링: 연결 상태 지속 확인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└── 리소스 관리: 메모리, 연결 수 관리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세션 종료: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정상 종료: 양측 합의하에 종료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비정상 종료: 오류로 인한 강제 종료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타임아웃 종료: 비활성화로 인한 자동 종료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└── 리소스 정리: 할당된 자원 반환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ko">
                <a:solidFill>
                  <a:schemeClr val="dk1"/>
                </a:solidFill>
              </a:rPr>
              <a:t>동기화 (Synchronization)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ko">
                <a:solidFill>
                  <a:schemeClr val="dk1"/>
                </a:solidFill>
              </a:rPr>
              <a:t>송신시: 데이터 복구를 위한 동기점 생성</a:t>
            </a:r>
            <a:r>
              <a:rPr lang="ko">
                <a:solidFill>
                  <a:schemeClr val="dk1"/>
                </a:solidFill>
              </a:rPr>
              <a:t> </a:t>
            </a:r>
            <a:r>
              <a:rPr b="1" lang="ko">
                <a:solidFill>
                  <a:schemeClr val="dk1"/>
                </a:solidFill>
              </a:rPr>
              <a:t>수신시: 동기점 확인 및 검증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체크포인트 메커니즘: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파일 전송 예시 (100MB):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소동기점: 10MB마다 체크포인트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대동기점: 50MB에서 큰 체크포인트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└── 복구 시나리오: 60MB에서 오류 발생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    → 50MB 대동기점부터 재시작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    (처음부터 다시 시작할 필요 없음!)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대화 제어 (Dialog Control)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통신 모드: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Half-Duplex: 한 번에 한 방향만 (무전기)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Full-Duplex: 동시 양방향 통신 (전화)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└── Turn Management: 발언권 제어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주요 프로토콜 및 서비스의 내용은 찾은 정보는 해당 계층이 맞으나 실제로 어떻게 작동하는지 몰라서 좀 더 공부 및 조사가 필요함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>
                <a:solidFill>
                  <a:schemeClr val="dk1"/>
                </a:solidFill>
              </a:rPr>
              <a:t>전송 단위</a:t>
            </a:r>
            <a:r>
              <a:rPr lang="ko">
                <a:solidFill>
                  <a:schemeClr val="dk1"/>
                </a:solidFill>
              </a:rPr>
              <a:t>: </a:t>
            </a:r>
            <a:r>
              <a:rPr b="1" lang="ko">
                <a:solidFill>
                  <a:schemeClr val="dk1"/>
                </a:solidFill>
              </a:rPr>
              <a:t>Data (세션 데이터)</a:t>
            </a:r>
            <a:r>
              <a:rPr lang="ko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>
                <a:solidFill>
                  <a:schemeClr val="dk1"/>
                </a:solidFill>
              </a:rPr>
              <a:t>주요 프로토콜</a:t>
            </a:r>
            <a:r>
              <a:rPr lang="ko">
                <a:solidFill>
                  <a:schemeClr val="dk1"/>
                </a:solidFill>
              </a:rPr>
              <a:t>: </a:t>
            </a:r>
            <a:r>
              <a:rPr b="1" lang="ko">
                <a:solidFill>
                  <a:schemeClr val="dk1"/>
                </a:solidFill>
              </a:rPr>
              <a:t>NetBIOS, RPC, SSH, TLS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8a5353c1e6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8a5353c1e6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8a5353c1e6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8a5353c1e6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변환 과정의 실제 예시: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한글 "안녕" 처리: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UTF-8: EC 95 88 EB 85 95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EUC-KR: BE C8 B3 E7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└── Unicode: U+C548 U+B155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이메일 전송시: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송신측(UTF-8) → 표준(Unicode) → 수신측(EUC-KR)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JSON 직렬화: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JavaScript 객체: {name: "김철수", age: 30}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JSON 문자열: '{"name":"김철수","age":30}'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XML 직렬화: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&lt;person&gt;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  &lt;name&gt;김철수&lt;/name&gt;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  &lt;age&gt;30&lt;/age&gt;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&lt;/person&gt;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>
                <a:solidFill>
                  <a:schemeClr val="dk1"/>
                </a:solidFill>
              </a:rPr>
              <a:t>전송 단위</a:t>
            </a:r>
            <a:r>
              <a:rPr lang="ko">
                <a:solidFill>
                  <a:schemeClr val="dk1"/>
                </a:solidFill>
              </a:rPr>
              <a:t>: </a:t>
            </a:r>
            <a:r>
              <a:rPr b="1" lang="ko">
                <a:solidFill>
                  <a:schemeClr val="dk1"/>
                </a:solidFill>
              </a:rPr>
              <a:t>Data (변환된 데이터)</a:t>
            </a:r>
            <a:r>
              <a:rPr lang="ko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>
                <a:solidFill>
                  <a:schemeClr val="dk1"/>
                </a:solidFill>
              </a:rPr>
              <a:t>주요 프로토콜</a:t>
            </a:r>
            <a:r>
              <a:rPr lang="ko">
                <a:solidFill>
                  <a:schemeClr val="dk1"/>
                </a:solidFill>
              </a:rPr>
              <a:t>: </a:t>
            </a:r>
            <a:r>
              <a:rPr b="1" lang="ko">
                <a:solidFill>
                  <a:schemeClr val="dk1"/>
                </a:solidFill>
              </a:rPr>
              <a:t>SSL/TLS, JPEG, MPEG, ASCII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8a5353c1e6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8a5353c1e6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TLS Handshake 과정: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1. Client Hello: "안녕! 나는 이런 암호화 방식 지원해"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2. Server Hello: "나는 이 방식으로 하자" + 인증서 전송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3. 인증서 검증: "이 사이트가 진짜 네이버인가?"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4. Key Exchange: 대칭키 생성용 정보 교환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5. Finished: "이제 암호화 통신 시작!"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실제 예시: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일반 HTTP: "GET /login?id=user&amp;pw=1234"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HTTPS: "8A7F92B3E5D4C1... (암호화된 데이터)"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TLS / SSL 5~6사이에서 작동한다고 하는데 긴가 민가함 질문 필요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8a5353c1e6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8a5353c1e6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8a5353c1e6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8a5353c1e6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8a5353c1e6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8a5353c1e6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8a5353c1e6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8a5353c1e6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8a5353c1e6_0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8a5353c1e6_0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50">
              <a:solidFill>
                <a:srgbClr val="E0E0E0"/>
              </a:solidFill>
              <a:highlight>
                <a:srgbClr val="1C1D1F"/>
              </a:highlight>
              <a:latin typeface="Malgun Gothic"/>
              <a:ea typeface="Malgun Gothic"/>
              <a:cs typeface="Malgun Gothic"/>
              <a:sym typeface="Malgun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8a5353c1e6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8a5353c1e6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왜 1) OSI 7 계층에 대하여 알아야 하는 이유는 단순하면서 명료하다. 사이버 보안에 있어서 많은 부분의 서비스 및 프로토콜, 기능 등이 작동하고 이를 알고 있어야 각종 사고 및 기능에 문제가 생겼을 때 대응이 가능하다.</a:t>
            </a:r>
            <a:br>
              <a:rPr lang="ko"/>
            </a:br>
            <a:r>
              <a:rPr lang="ko"/>
              <a:t>	또한 문제를 체계적으로 접근이 가능하다. 혹은 네트워크 및 보안을 보는 베이스</a:t>
            </a:r>
            <a:br>
              <a:rPr lang="ko"/>
            </a:br>
            <a:r>
              <a:rPr lang="ko"/>
              <a:t>	일단 모르면 면접도 빠른 탈락 보장 확률 증가,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만들어진 이유 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만들어 지기전에는 국제 표준이 존재하지 않음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그동안은 회사 별로 각자 별도 규격 생산(호환성 전무)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불필요한 비용의 증대 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ISO에서 네트워크 통신을 위한 국제 표준을 개발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이를 통해 장애상황과 불필요한 비용 절감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TCP/IP 4계층으로 진행했을 때 문제 발생 시 계층의 세분화가 없어서 소통의 오류 발생 -&gt; 이를 개선한 것이 OSI 7 계층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계층의 세분화를 통해 트러블 슈팅 용이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장애 발생에 대한 빠른 대응 및 개선, 교육의 용이성</a:t>
            </a:r>
            <a:br>
              <a:rPr lang="ko"/>
            </a:b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계층별 프로토콜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계층별 전송 데이터 단위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1 - 비트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2 - 프레임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3 - 패킷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4 - 세그먼트 / 데이터그램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5 - 	</a:t>
            </a:r>
            <a:r>
              <a:rPr lang="ko">
                <a:solidFill>
                  <a:schemeClr val="dk1"/>
                </a:solidFill>
              </a:rPr>
              <a:t>메세지 / 데이터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6 -	메세지 / 데이터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7 -	</a:t>
            </a:r>
            <a:r>
              <a:rPr lang="ko">
                <a:solidFill>
                  <a:schemeClr val="dk1"/>
                </a:solidFill>
              </a:rPr>
              <a:t>메세지 / 데이터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전체적 흐름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계층별 대표적 특징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1 - 1과 0으로 된 전기적 신호로 통신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2 - 1계층에서 만들어진 전기적 신호를 데이터의 형태로 변환 =&gt; 혼잡제어, 흐름제어 등의 제어를 통해서 데이터 형태로 변환 </a:t>
            </a:r>
            <a:r>
              <a:rPr b="1" lang="ko"/>
              <a:t>스위치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3 - 논리적 주소(IP) 출발지와 목적지 개념이 생김. 출발지 목적지로 가는 최적의 경로 설정 =&gt; 라우팅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4 - TCP / UDP 종단간의 연결을 성립하는데 관여를 한다. 종단간 연결 =&gt; 출발 서버와 목적 서버의 종단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5 - 세션 =&gt; 통신을 연결하는 과정부터 유지하고 종료하는 과정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6 - 표현 =&gt; 7계층의 데이터를 표현 =&gt; 변환, 인코딩, 디코딩, 압축, 암호화, 복호화 =&gt; 7계층에서 만들어진 데이터에 확장자를 부여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7 -  사용자의 인터페이스와 제일 가까운 레이어 =&gt; 흔히 사용하는 대다수의 서비스, 프로그램 등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8a5353c1e6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8a5353c1e6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ko" sz="1700">
                <a:solidFill>
                  <a:schemeClr val="dk1"/>
                </a:solidFill>
              </a:rPr>
              <a:t>데이터 캡슐화 과정 (Encapsulation)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ko" sz="1300">
                <a:solidFill>
                  <a:schemeClr val="dk1"/>
                </a:solidFill>
              </a:rPr>
              <a:t>송신 과정 (데이터 → 비트)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Application:  [    Data    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                    ↓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Presentation: [변환된 Data]  ← 압축/암호화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                    ↓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Session:      [세션 정보][Data]  ← 세션 관리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                    ↓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Transport:    [TCP Header][Data]  ← Segment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                    ↓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Network:      [IP Header][TCP Header][Data]  ← Packet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                    ↓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Data Link:    [Eth Header][IP Header][TCP Header][Data][FCS]  ← Frame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                    ↓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Physical:     01010101010101...  ← Bits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/>
              <a:t>수신 과정 (비트 → 데이터)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Physical:     01010101010101...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                    ↓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Data Link:    [Eth Header][IP Header][TCP Header][Data][FCS]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                    ↓ (헤더 제거)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Network:      [IP Header][TCP Header][Data]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                    ↓ (헤더 제거)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Transport:    [TCP Header][Data]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                    ↓ (헤더 제거)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Session:      [세션 정보][Data]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                    ↓ (세션 처리)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Presentation: [변환된 Data]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                    ↓ (복호화/압축해제)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Application:  [    Data    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/>
              <a:t>단편화 (Fragmentation) 과정</a:t>
            </a:r>
            <a:br>
              <a:rPr b="1" lang="ko"/>
            </a:br>
            <a:r>
              <a:rPr lang="ko"/>
              <a:t>원본 패킷 (2000바이트):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┌─────────────────────────────────────┐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│        Large IP Packet             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└─────────────────────────────────────┘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                 ↓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MTU 1500바이트로 단편화: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┌──────────────────┐ ┌─────────────────┐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│   Fragment 1     │ │   Fragment 2    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│   (1500바이트)   │ │   (500바이트)   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└──────────────────┘ └─────────────────┘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/>
              <a:t>계층적 트러블슈팅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문제 발생 시 점검 순서: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Layer 7 (Application):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서비스 상태 확인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애플리케이션 로그 검토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└── API 응답 테스트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Layer 6 (Presentation):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인코딩 문제 확인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SSL/TLS 인증서 검증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└── 압축/암호화 오류 점검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Layer 5 (Session):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세션 타임아웃 확인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인증 상태 점검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└── 세션 저장소 상태 확인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Layer 4 (Transport):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포트 연결 상태 (netstat)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방화벽 규칙 확인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└── 서비스 바인딩 확인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Layer 3 (Network):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ping 테스트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라우팅 테이블 확인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└── IP 주소 설정 검토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Layer 2 (Data Link):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ARP 테이블 확인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스위치 포트 상태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└── VLAN 설정 검토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Layer 1 (Physical):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케이블 연결 확인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LED 상태 점검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└── 하드웨어 교체 테스트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8a5353c1e6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8a5353c1e6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구리 케이블 UTP / STP</a:t>
            </a:r>
            <a:br>
              <a:rPr lang="ko"/>
            </a:br>
            <a:r>
              <a:rPr b="1" lang="ko">
                <a:solidFill>
                  <a:schemeClr val="dk1"/>
                </a:solidFill>
              </a:rPr>
              <a:t>UTP (Unshielded Twisted Pair)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ko">
                <a:solidFill>
                  <a:schemeClr val="dk1"/>
                </a:solidFill>
              </a:rPr>
              <a:t>Cat5e: 1Gbps, 100m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ko">
                <a:solidFill>
                  <a:schemeClr val="dk1"/>
                </a:solidFill>
              </a:rPr>
              <a:t>Cat6: 1Gbps(100m), 10Gbps(55m)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ko">
                <a:solidFill>
                  <a:schemeClr val="dk1"/>
                </a:solidFill>
              </a:rPr>
              <a:t>Cat6a: 10Gbps, 100m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ko">
                <a:solidFill>
                  <a:schemeClr val="dk1"/>
                </a:solidFill>
              </a:rPr>
              <a:t>Cat8: 25/40Gbps, 30</a:t>
            </a:r>
            <a:r>
              <a:rPr lang="ko">
                <a:solidFill>
                  <a:schemeClr val="dk1"/>
                </a:solidFill>
              </a:rPr>
              <a:t>m</a:t>
            </a:r>
            <a:br>
              <a:rPr lang="ko">
                <a:solidFill>
                  <a:schemeClr val="dk1"/>
                </a:solidFill>
              </a:rPr>
            </a:br>
            <a:br>
              <a:rPr lang="ko">
                <a:solidFill>
                  <a:schemeClr val="dk1"/>
                </a:solidFill>
              </a:rPr>
            </a:br>
            <a:r>
              <a:rPr b="1" lang="ko">
                <a:solidFill>
                  <a:schemeClr val="dk1"/>
                </a:solidFill>
              </a:rPr>
              <a:t>STP (Shielded Twisted Pair)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ko">
                <a:solidFill>
                  <a:schemeClr val="dk1"/>
                </a:solidFill>
              </a:rPr>
              <a:t>전자기 간섭 차폐 기능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ko">
                <a:solidFill>
                  <a:schemeClr val="dk1"/>
                </a:solidFill>
              </a:rPr>
              <a:t>산업 환경에서 주로 사용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ko">
                <a:solidFill>
                  <a:schemeClr val="dk1"/>
                </a:solidFill>
              </a:rPr>
              <a:t>광케이블</a:t>
            </a:r>
            <a:br>
              <a:rPr lang="ko">
                <a:solidFill>
                  <a:schemeClr val="dk1"/>
                </a:solidFill>
              </a:rPr>
            </a:br>
            <a:r>
              <a:rPr b="1" lang="ko">
                <a:solidFill>
                  <a:schemeClr val="dk1"/>
                </a:solidFill>
              </a:rPr>
              <a:t>단모드 (Single Mode)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ko">
                <a:solidFill>
                  <a:schemeClr val="dk1"/>
                </a:solidFill>
              </a:rPr>
              <a:t>장거리: 수십 km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ko">
                <a:solidFill>
                  <a:schemeClr val="dk1"/>
                </a:solidFill>
              </a:rPr>
              <a:t>속도: 10Gbps~100Gbps+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ko">
                <a:solidFill>
                  <a:schemeClr val="dk1"/>
                </a:solidFill>
              </a:rPr>
              <a:t>용도: 백본, 원거리 연결</a:t>
            </a:r>
            <a:endParaRPr>
              <a:solidFill>
                <a:schemeClr val="dk1"/>
              </a:solidFill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ko">
                <a:solidFill>
                  <a:schemeClr val="dk1"/>
                </a:solidFill>
              </a:rPr>
              <a:t>멀티모드 (Multi Mode)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ko">
                <a:solidFill>
                  <a:schemeClr val="dk1"/>
                </a:solidFill>
              </a:rPr>
              <a:t>단거리: 수백 m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ko">
                <a:solidFill>
                  <a:schemeClr val="dk1"/>
                </a:solidFill>
              </a:rPr>
              <a:t>속도: 10Gbps~100Gbps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ko">
                <a:solidFill>
                  <a:schemeClr val="dk1"/>
                </a:solidFill>
              </a:rPr>
              <a:t>용도: 건물 내, 데이터센터 등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ko">
                <a:solidFill>
                  <a:schemeClr val="dk1"/>
                </a:solidFill>
              </a:rPr>
              <a:t>광통신 표준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1000BASE-SX</a:t>
            </a:r>
            <a:r>
              <a:rPr lang="ko">
                <a:solidFill>
                  <a:schemeClr val="dk1"/>
                </a:solidFill>
              </a:rPr>
              <a:t>: 단거리 멀티모드 (550m)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1000BASE-LX</a:t>
            </a:r>
            <a:r>
              <a:rPr lang="ko">
                <a:solidFill>
                  <a:schemeClr val="dk1"/>
                </a:solidFill>
              </a:rPr>
              <a:t>: 장거리 단모드 (10km)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10GBASE-SR</a:t>
            </a:r>
            <a:r>
              <a:rPr lang="ko">
                <a:solidFill>
                  <a:schemeClr val="dk1"/>
                </a:solidFill>
              </a:rPr>
              <a:t>: 10G 단거리 (300m)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10GBASE-LR</a:t>
            </a:r>
            <a:r>
              <a:rPr lang="ko">
                <a:solidFill>
                  <a:schemeClr val="dk1"/>
                </a:solidFill>
              </a:rPr>
              <a:t>: 10G 장거리 (10km)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ko" sz="1300">
                <a:solidFill>
                  <a:schemeClr val="dk1"/>
                </a:solidFill>
              </a:rPr>
              <a:t>🔧 물리적 특성</a:t>
            </a:r>
            <a:endParaRPr b="1" sz="13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전압 레벨</a:t>
            </a:r>
            <a:r>
              <a:rPr lang="ko">
                <a:solidFill>
                  <a:schemeClr val="dk1"/>
                </a:solidFill>
              </a:rPr>
              <a:t>: +3.3V, +5V, +12V 등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신호 타이밍</a:t>
            </a:r>
            <a:r>
              <a:rPr lang="ko">
                <a:solidFill>
                  <a:schemeClr val="dk1"/>
                </a:solidFill>
              </a:rPr>
              <a:t>: 클럭 동기화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커넥터 타입</a:t>
            </a:r>
            <a:r>
              <a:rPr lang="ko">
                <a:solidFill>
                  <a:schemeClr val="dk1"/>
                </a:solidFill>
              </a:rPr>
              <a:t>: RJ-45, SC, LC, ST, FC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핀 배치</a:t>
            </a:r>
            <a:r>
              <a:rPr lang="ko">
                <a:solidFill>
                  <a:schemeClr val="dk1"/>
                </a:solidFill>
              </a:rPr>
              <a:t>: T568A, T568B 표준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PDU: Bit/Symbol (비트/심볼)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디지털 신호 → 물리적 신호 변환: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├── 전기 신호: 구리선 (0V/5V)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├── 광 신호: 광케이블 (빛 온/오프)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├── 전파: 무선 (주파수 변조)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└── 자기 신호: 자기 테이프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8a5353c1e6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8a5353c1e6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직접 연결된 노드를 말하는 것에 예를 들면 집안의 가전 끼리의 연결 정도 집과 해외에 있는 가전과의 연결이 아니다.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PDU: Frame (프레임)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Ethernet Frame 구조: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┌──────┬──────┬──────┬──────┬────────┬─────┐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│Preamble│ DA │ SA │Type/ │  Data  │ FCS 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│  8B    │ 6B │ 6B │Length│46-1500B│ 4B  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│        │    │    │  2B  │        │     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└──────┴──────┴──────┴──────┴────────┴─────┘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총 프레임 크기: 64 ~ 1518 바이트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ko"/>
            </a:br>
            <a:r>
              <a:rPr b="1" lang="ko">
                <a:solidFill>
                  <a:schemeClr val="dk1"/>
                </a:solidFill>
              </a:rPr>
              <a:t>이더넷 (Ethernet)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IEEE 802.3</a:t>
            </a:r>
            <a:r>
              <a:rPr lang="ko">
                <a:solidFill>
                  <a:schemeClr val="dk1"/>
                </a:solidFill>
              </a:rPr>
              <a:t>: 유선 이더넷 표준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CSMA/CD</a:t>
            </a:r>
            <a:r>
              <a:rPr lang="ko">
                <a:solidFill>
                  <a:schemeClr val="dk1"/>
                </a:solidFill>
              </a:rPr>
              <a:t>: 충돌 감지 및 회피 (현재는 스위치로 인해 불필요)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프레임 구조</a:t>
            </a:r>
            <a:r>
              <a:rPr lang="ko">
                <a:solidFill>
                  <a:schemeClr val="dk1"/>
                </a:solidFill>
              </a:rPr>
              <a:t>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ko"/>
              <a:t>|Preamble|Dest MAC|Src MAC|Type|Data|FCS|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  |   8B   |   6B   |  6B   | 2B |46-1500B|4B|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ko">
                <a:solidFill>
                  <a:schemeClr val="dk1"/>
                </a:solidFill>
              </a:rPr>
              <a:t>Wi-Fi (무선 LAN)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IEEE 802.11</a:t>
            </a:r>
            <a:r>
              <a:rPr lang="ko">
                <a:solidFill>
                  <a:schemeClr val="dk1"/>
                </a:solidFill>
              </a:rPr>
              <a:t>: 무선 LAN 표준 패밀리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ko">
                <a:solidFill>
                  <a:schemeClr val="dk1"/>
                </a:solidFill>
              </a:rPr>
              <a:t>802.11n: 최대 600Mbps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ko">
                <a:solidFill>
                  <a:schemeClr val="dk1"/>
                </a:solidFill>
              </a:rPr>
              <a:t>802.11ac: 최대 3.46Gbps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ko">
                <a:solidFill>
                  <a:schemeClr val="dk1"/>
                </a:solidFill>
              </a:rPr>
              <a:t>802.11ax (Wi-Fi 6): 최대 9.6Gbps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ko">
                <a:solidFill>
                  <a:schemeClr val="dk1"/>
                </a:solidFill>
              </a:rPr>
              <a:t>VLAN (Virtual LAN)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IEEE 802.1Q</a:t>
            </a:r>
            <a:r>
              <a:rPr lang="ko">
                <a:solidFill>
                  <a:schemeClr val="dk1"/>
                </a:solidFill>
              </a:rPr>
              <a:t>: VLAN 태깅 표준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트렁크 포트</a:t>
            </a:r>
            <a:r>
              <a:rPr lang="ko">
                <a:solidFill>
                  <a:schemeClr val="dk1"/>
                </a:solidFill>
              </a:rPr>
              <a:t>: 여러 VLAN 트래픽 전송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액세스 포트</a:t>
            </a:r>
            <a:r>
              <a:rPr lang="ko">
                <a:solidFill>
                  <a:schemeClr val="dk1"/>
                </a:solidFill>
              </a:rPr>
              <a:t>: 단일 VLAN 할당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ko">
                <a:solidFill>
                  <a:schemeClr val="dk1"/>
                </a:solidFill>
              </a:rPr>
              <a:t>스패닝 트리 프로토콜 (STP)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IEEE 802.1D</a:t>
            </a:r>
            <a:r>
              <a:rPr lang="ko">
                <a:solidFill>
                  <a:schemeClr val="dk1"/>
                </a:solidFill>
              </a:rPr>
              <a:t>: 루프 방지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RSTP</a:t>
            </a:r>
            <a:r>
              <a:rPr lang="ko">
                <a:solidFill>
                  <a:schemeClr val="dk1"/>
                </a:solidFill>
              </a:rPr>
              <a:t>: 빠른 수렴 (802.1w)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MSTP</a:t>
            </a:r>
            <a:r>
              <a:rPr lang="ko">
                <a:solidFill>
                  <a:schemeClr val="dk1"/>
                </a:solidFill>
              </a:rPr>
              <a:t>: 다중 스패닝 트리 (802.1s)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ko" sz="1300">
                <a:solidFill>
                  <a:schemeClr val="dk1"/>
                </a:solidFill>
              </a:rPr>
              <a:t>스위치 고급 기능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ko">
                <a:solidFill>
                  <a:schemeClr val="dk1"/>
                </a:solidFill>
              </a:rPr>
              <a:t>포트 보안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ko">
                <a:solidFill>
                  <a:schemeClr val="dk1"/>
                </a:solidFill>
              </a:rPr>
              <a:t>MAC 주소 기반 접근 제어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ko">
                <a:solidFill>
                  <a:schemeClr val="dk1"/>
                </a:solidFill>
              </a:rPr>
              <a:t>최대 허용 MAC 수 제한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ko">
                <a:solidFill>
                  <a:schemeClr val="dk1"/>
                </a:solidFill>
              </a:rPr>
              <a:t>위반 시 동작: Protect/Restrict/Shutdown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ko">
                <a:solidFill>
                  <a:schemeClr val="dk1"/>
                </a:solidFill>
              </a:rPr>
              <a:t>QoS (Quality of Service)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트래픽 분류</a:t>
            </a:r>
            <a:r>
              <a:rPr lang="ko">
                <a:solidFill>
                  <a:schemeClr val="dk1"/>
                </a:solidFill>
              </a:rPr>
              <a:t>: DSCP, CoS 마킹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대역폭 제어</a:t>
            </a:r>
            <a:r>
              <a:rPr lang="ko">
                <a:solidFill>
                  <a:schemeClr val="dk1"/>
                </a:solidFill>
              </a:rPr>
              <a:t>: Rate Limiting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큐잉</a:t>
            </a:r>
            <a:r>
              <a:rPr lang="ko">
                <a:solidFill>
                  <a:schemeClr val="dk1"/>
                </a:solidFill>
              </a:rPr>
              <a:t>: Priority Queue, Weighted Fair Queue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송신측:                     수신측: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[데이터] → [CRC 계산] →    [데이터+CRC] → [CRC 재계산]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"Hello"     체크섬 생성      "Hello"+체크섬    같은지 비교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                                          ↓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                                     같음: OK!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                                     다름: 재전송 요청!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MAC 주소 구조: XX:XX:XX:XX:XX:XX (48비트)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├── OUI (24비트): 제조사 식별자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└── UAA (24비트): 고유 식별자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예시: 00:1B:63:84:45:E6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├── 00:1B:63 = Apple Inc.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└── 84:45:E6 = 고유번호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Point-to-Point 통신의 의미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❌ 잘못된 이해: "직접 물리적으로 연결된 것만"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✅ 올바른 이해: "라우터 거치지 않는 같은 네트워크 범위"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예시: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같은 사무실 네트워크 (Point-to-Point 가능):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컴퓨터A ──── 스위치 ──── 컴퓨터B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  |                        |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192.168.1.10         192.168.1.20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다른 네트워크 (Point-to-Point 불가):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컴퓨터A ──── 라우터 ──── 인터넷 ──── 서버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  |          (경계)                    |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192.168.1.10                      8.8.8.8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프레임 구조 실제 예시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이더넷 프레임: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┌─────────┬─────────┬─────────┬──────┬──────────┬─────┐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│Preamble │Dest MAC │Src MAC  │Type  │   Data   │ FCS │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│   8B    │         6B    │         6B    │      2B  │   46-1500B │	 4B  │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└─────────┴─────────┴─────────┴──────┴──────────┴─────┘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실제 데이터 예시: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- Dest MAC: FF:FF:FF:FF:FF:FF (브로드캐스트)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- Src MAC: 00:1A:2B:3C:4D:5E (내 컴퓨터)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- Type: 0x0800 (IPv4 패킷 포함)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- Data: IP 패킷 + TCP 세그먼트 + HTTP 데이터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- FCS: 오류 검출용 체크섬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스위치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#### **스위치 (Switch) - 핵심 장비**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| 기능 | 설명 | 동작 원리 |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|------|------|-----------|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| **MAC 학습** | 포트별 MAC 주소 테이블 생성 | 소스 MAC을 포트와 매핑하여 저장 |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| **프레임 전달** | 목적지 MAC 기반 유니캐스트 | MAC 테이블 조회 후 해당 포트로만 전송 |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| **플러딩** | 미지의 MAC 주소 처리 | 모든 포트로 브로드캐스트 (허브와 유사) |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>
                <a:solidFill>
                  <a:schemeClr val="dk1"/>
                </a:solidFill>
              </a:rPr>
              <a:t>| **필터링** | 동일 세그먼트 내 트래픽 차단 | 불필요한 트래픽 전달 방지 |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### ⚙️ **스위치 고급 기능**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#### **포트 보안**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- MAC 주소 기반 접근 제어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- 최대 허용 MAC 수 제한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- 위반 시 동작: Protect/Restrict/Shutdown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#### **QoS (Quality of Service)**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- **트래픽 분류**: DSCP, CoS 마킹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- **대역폭 제어**: Rate Limiting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- **큐잉**: Priority Queue, Weighted Fair Queue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**전송 단위**: **Frame (프레임)**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**주요 프로토콜**: **Ethernet, PPP, HDLC**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8a5353c1e6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8a5353c1e6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8a5353c1e6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8a5353c1e6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라우터 (Router) - 핵심 장비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| 기능 | 설명 | 실제 동작 |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|------|------|-----------|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| 라우</a:t>
            </a:r>
            <a:r>
              <a:rPr lang="ko"/>
              <a:t>팅</a:t>
            </a:r>
            <a:r>
              <a:rPr lang="ko"/>
              <a:t> | 최적 경로 결정 | 라우팅 테이블 기반 Next-hop 결정 |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| 패킷 포워딩 | 패킷을 다음 홉으로 전달 | IP 헤더의 목적지 주소 분석 |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| NAT | 사설IP ↔ 공인IP 변환 | 주소/포트 변환 테이블 관리 |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| 서브네팅 | 네트워크 분할 | IP 주소 공간의 효율적 관리 |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L3 스위치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- 기능: 라우팅과 스위칭 기능을 하드웨어로 결합한 고성능 장비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- 특징: 하드웨어 기반 고속 라우팅, VLAN 간 라우팅 지원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- 용</a:t>
            </a:r>
            <a:r>
              <a:rPr lang="ko"/>
              <a:t>도</a:t>
            </a:r>
            <a:r>
              <a:rPr lang="ko"/>
              <a:t>: 대용량 LAN 환경, 데이터센터 코어/분배 계층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#### 방화벽 (Network Firewall)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- 패킷 필터링: 5-tuple 기반 (Src IP, Dst IP, Src Port, Dst Port, Protocol)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- 상태 추적: Connection State Tracking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- NAT/PAT: 주소 변환 및 포트 변환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8a5353c1e6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8a5353c1e6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기존의 IPv4의 주소로는 모자라서 더 늘리게 되었다.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ko">
                <a:solidFill>
                  <a:schemeClr val="dk1"/>
                </a:solidFill>
              </a:rPr>
              <a:t>동적 라우팅 프로토콜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ko">
                <a:solidFill>
                  <a:schemeClr val="dk1"/>
                </a:solidFill>
              </a:rPr>
              <a:t>거리벡터 (Distance Vector)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RIP (Routing Information Protocol)</a:t>
            </a:r>
            <a:endParaRPr b="1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ko">
                <a:solidFill>
                  <a:schemeClr val="dk1"/>
                </a:solidFill>
              </a:rPr>
              <a:t>메트릭: Hop Count (최대 15홉)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ko">
                <a:solidFill>
                  <a:schemeClr val="dk1"/>
                </a:solidFill>
              </a:rPr>
              <a:t>업데이트: 30초마다 전체 테이블 전송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ko">
                <a:solidFill>
                  <a:schemeClr val="dk1"/>
                </a:solidFill>
              </a:rPr>
              <a:t>단점: 느린 수렴, 루프 가능성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ko">
                <a:solidFill>
                  <a:schemeClr val="dk1"/>
                </a:solidFill>
              </a:rPr>
              <a:t>링크상태 (Link State)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OSPF (Open Shortest Path First)</a:t>
            </a:r>
            <a:endParaRPr b="1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ko">
                <a:solidFill>
                  <a:schemeClr val="dk1"/>
                </a:solidFill>
              </a:rPr>
              <a:t>메트릭: Cost (대역폭 기반)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ko">
                <a:solidFill>
                  <a:schemeClr val="dk1"/>
                </a:solidFill>
              </a:rPr>
              <a:t>알고리즘: Dijkstra SPF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ko">
                <a:solidFill>
                  <a:schemeClr val="dk1"/>
                </a:solidFill>
              </a:rPr>
              <a:t>특징: 빠른 수렴, 확장성 우수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IS-IS (Intermediate System to Intermediate System)</a:t>
            </a:r>
            <a:endParaRPr b="1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ko">
                <a:solidFill>
                  <a:schemeClr val="dk1"/>
                </a:solidFill>
              </a:rPr>
              <a:t>용도: 대규모 서비스 제공자 네트워크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ko">
                <a:solidFill>
                  <a:schemeClr val="dk1"/>
                </a:solidFill>
              </a:rPr>
              <a:t>특징: IPv4/IPv6 통합 지원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ko">
                <a:solidFill>
                  <a:schemeClr val="dk1"/>
                </a:solidFill>
              </a:rPr>
              <a:t>경로벡터 (Path Vector)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BGP (Border Gateway Protocol)</a:t>
            </a:r>
            <a:endParaRPr b="1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ko">
                <a:solidFill>
                  <a:schemeClr val="dk1"/>
                </a:solidFill>
              </a:rPr>
              <a:t>용도: 인터넷 AS 간 라우팅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ko">
                <a:solidFill>
                  <a:schemeClr val="dk1"/>
                </a:solidFill>
              </a:rPr>
              <a:t>메트릭: AS-PATH 길이, 정책 기반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ko">
                <a:solidFill>
                  <a:schemeClr val="dk1"/>
                </a:solidFill>
              </a:rPr>
              <a:t>특징: 루프 방지, 정책 라우팅 지원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ko"/>
              <a:t>ICMP (Internet Control Message Protocol)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주요 메시지 타입: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Echo Request/Reply (ping)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Destination Unreachable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Time Exceeded (traceroute)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 Redirect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└── Parameter Problem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ARP (Address Resolution Protocol)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동작 과정: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1. ARP Request: "192.168.1.1의 MAC 주소는?"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2. ARP Reply: "192.168.1.1 = 00:1A:2B:3C:4D:5E"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3. ARP Cache: IP-MAC 매핑 정보 저장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DHCP (Dynamic Host Configuration Protocol)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DORA 과정: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1. Discover: 클라이언트가 DHCP 서버 찾기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2. Offer: 서버가 IP 주소 제안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3. Request: 클라이언트가 IP 주소 요청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4. Acknowledge: 서버가 IP 주소 할당 승인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>
                <a:solidFill>
                  <a:schemeClr val="dk1"/>
                </a:solidFill>
              </a:rPr>
              <a:t>전송 단위</a:t>
            </a:r>
            <a:r>
              <a:rPr lang="ko">
                <a:solidFill>
                  <a:schemeClr val="dk1"/>
                </a:solidFill>
              </a:rPr>
              <a:t>: </a:t>
            </a:r>
            <a:r>
              <a:rPr b="1" lang="ko">
                <a:solidFill>
                  <a:schemeClr val="dk1"/>
                </a:solidFill>
              </a:rPr>
              <a:t>Packet (패킷)</a:t>
            </a:r>
            <a:r>
              <a:rPr lang="ko">
                <a:solidFill>
                  <a:schemeClr val="dk1"/>
                </a:solidFill>
              </a:rPr>
              <a:t> </a:t>
            </a:r>
            <a:r>
              <a:rPr b="1" lang="ko">
                <a:solidFill>
                  <a:schemeClr val="dk1"/>
                </a:solidFill>
              </a:rPr>
              <a:t>주요 프로토콜</a:t>
            </a:r>
            <a:r>
              <a:rPr lang="ko">
                <a:solidFill>
                  <a:schemeClr val="dk1"/>
                </a:solidFill>
              </a:rPr>
              <a:t>: </a:t>
            </a:r>
            <a:r>
              <a:rPr b="1" lang="ko">
                <a:solidFill>
                  <a:schemeClr val="dk1"/>
                </a:solidFill>
              </a:rPr>
              <a:t>IP, ICMP, ARP, OSPF, BGP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8a5353c1e6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8a5353c1e6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TCP 세그먼트 구조</a:t>
            </a:r>
            <a:br>
              <a:rPr lang="ko"/>
            </a:br>
            <a:r>
              <a:rPr lang="ko"/>
              <a:t>TCP 헤더 (20-60바이트):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┌─────────────┬─────────────┬─────────────┬─────────────┐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│Source Port  │ Dest Port   │ Sequence #  │    ACK #    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│   (16bit)   │   (16bit)   │   (32bit)   │   (32bit)   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├─────────────┼─────────────┼─────────────┼─────────────┤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│Hdr Len|Flags│Window Size  │ Checksum    │Urgent Point 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│ (4bit)|     │   (16bit)   │   (16bit)   │   (16bit)   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ko"/>
              <a:t>└─────────────┴─────────────┴─────────────┴─────────────┘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ko">
                <a:solidFill>
                  <a:schemeClr val="dk1"/>
                </a:solidFill>
              </a:rPr>
              <a:t>흐름 제어 &amp; 혼잡 제어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슬라이딩 윈도우</a:t>
            </a:r>
            <a:r>
              <a:rPr lang="ko">
                <a:solidFill>
                  <a:schemeClr val="dk1"/>
                </a:solidFill>
              </a:rPr>
              <a:t>: 수신 버퍼 크기에 따른 전송량 조절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Slow Start</a:t>
            </a:r>
            <a:r>
              <a:rPr lang="ko">
                <a:solidFill>
                  <a:schemeClr val="dk1"/>
                </a:solidFill>
              </a:rPr>
              <a:t>: 지수적 전송률 증가 (cwnd = 1, 2, 4, 8...)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Congestion Avoidance</a:t>
            </a:r>
            <a:r>
              <a:rPr lang="ko">
                <a:solidFill>
                  <a:schemeClr val="dk1"/>
                </a:solidFill>
              </a:rPr>
              <a:t>: 선형적 증가로 전환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Fast Retransmit</a:t>
            </a:r>
            <a:r>
              <a:rPr lang="ko">
                <a:solidFill>
                  <a:schemeClr val="dk1"/>
                </a:solidFill>
              </a:rPr>
              <a:t>: 3개 중복 ACK 시 즉시 재전송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Fast Recovery</a:t>
            </a:r>
            <a:r>
              <a:rPr lang="ko">
                <a:solidFill>
                  <a:schemeClr val="dk1"/>
                </a:solidFill>
              </a:rPr>
              <a:t>: 재전송 후 빠른 회복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ko">
                <a:solidFill>
                  <a:schemeClr val="dk1"/>
                </a:solidFill>
              </a:rPr>
              <a:t>UDP (User Datagram Protocol)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ko">
                <a:solidFill>
                  <a:schemeClr val="dk1"/>
                </a:solidFill>
              </a:rPr>
              <a:t>비연결 지향적 특징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헤더</a:t>
            </a:r>
            <a:r>
              <a:rPr lang="ko">
                <a:solidFill>
                  <a:schemeClr val="dk1"/>
                </a:solidFill>
              </a:rPr>
              <a:t>: 단 8바이트 (TCP 20바이트 vs)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특징</a:t>
            </a:r>
            <a:r>
              <a:rPr lang="ko">
                <a:solidFill>
                  <a:schemeClr val="dk1"/>
                </a:solidFill>
              </a:rPr>
              <a:t>: 빠름, 단순함, 오버헤드 최소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ko">
                <a:solidFill>
                  <a:schemeClr val="dk1"/>
                </a:solidFill>
              </a:rPr>
              <a:t>용도</a:t>
            </a:r>
            <a:r>
              <a:rPr lang="ko">
                <a:solidFill>
                  <a:schemeClr val="dk1"/>
                </a:solidFill>
              </a:rPr>
              <a:t>: DNS, DHCP, 스트리밍, 게임, IoT</a:t>
            </a:r>
            <a:br>
              <a:rPr lang="ko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UDP 헤더 구조 (8바이트):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┌─────────────┬─────────────┬─────────────┬─────────────┐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│Source Port  │ Dest Port   │   Length    │  Checksum   │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│   (16bit)   │   (16bit)   │   (16bit)   │   (16bit)   │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└─────────────┴─────────────┴─────────────┴─────────────┘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8a5353c1e6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8a5353c1e6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첫번째가 3 way handshake 두번째가 4 way handshake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1950500"/>
            <a:ext cx="8520600" cy="111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OSI 7 Layer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2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0000" lnSpcReduction="10000"/>
          </a:bodyPr>
          <a:lstStyle/>
          <a:p>
            <a:pPr indent="-33058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 sz="4015"/>
              <a:t>UDP (User Datagram Protocol)</a:t>
            </a:r>
            <a:br>
              <a:rPr lang="ko" sz="4015"/>
            </a:br>
            <a:r>
              <a:rPr lang="ko" sz="4015"/>
              <a:t>- </a:t>
            </a:r>
            <a:r>
              <a:rPr lang="ko" sz="4015"/>
              <a:t>비연결 지향적 특징</a:t>
            </a:r>
            <a:br>
              <a:rPr lang="ko" sz="4015"/>
            </a:br>
            <a:r>
              <a:rPr lang="ko" sz="4015"/>
              <a:t>- 빠르고 단순하며 오버헤드가 최소</a:t>
            </a:r>
            <a:br>
              <a:rPr lang="ko" sz="4015"/>
            </a:br>
            <a:r>
              <a:rPr lang="ko" sz="4015"/>
              <a:t>- 용도 : DNS, DHCP, 스트리밍, 게임, IoT</a:t>
            </a:r>
            <a:br>
              <a:rPr lang="ko" sz="4015"/>
            </a:br>
            <a:endParaRPr sz="4015"/>
          </a:p>
          <a:p>
            <a:pPr indent="-33058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 sz="4015"/>
              <a:t>Well-Known Ports (0 ~ 1023)</a:t>
            </a:r>
            <a:br>
              <a:rPr lang="ko" sz="4015"/>
            </a:br>
            <a:r>
              <a:rPr lang="ko" sz="4015"/>
              <a:t>-  네트워크 통신에서 특정 서비스나 프로토콜을 위해 미리 정해진 포트 번호</a:t>
            </a:r>
            <a:br>
              <a:rPr lang="ko" sz="4015"/>
            </a:br>
            <a:r>
              <a:rPr lang="ko" sz="4015"/>
              <a:t>- IANA(Internet Assigned Numbers Authority)에서 공식적으로 할당하고 관리</a:t>
            </a:r>
            <a:br>
              <a:rPr lang="ko" sz="4015"/>
            </a:br>
            <a:endParaRPr sz="4015"/>
          </a:p>
          <a:p>
            <a:pPr indent="-33058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 sz="4015"/>
              <a:t>Registered Ports(1024 - 49151)</a:t>
            </a:r>
            <a:br>
              <a:rPr lang="ko" sz="4015"/>
            </a:br>
            <a:r>
              <a:rPr lang="ko" sz="4015"/>
              <a:t>- 어플리케이션 별 등록된 포트</a:t>
            </a:r>
            <a:br>
              <a:rPr lang="ko" sz="4015"/>
            </a:br>
            <a:r>
              <a:rPr lang="ko" sz="4015"/>
              <a:t>- 예시) 3306(MySQL), 3389(RDP), 5432(PostgreSQL), 6379(Redis)</a:t>
            </a:r>
            <a:br>
              <a:rPr lang="ko" sz="4015"/>
            </a:br>
            <a:endParaRPr sz="4015"/>
          </a:p>
          <a:p>
            <a:pPr indent="-33058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 sz="4015"/>
              <a:t>Dynamic/Private Ports (49152-65535)</a:t>
            </a:r>
            <a:br>
              <a:rPr lang="ko" sz="4015"/>
            </a:br>
            <a:r>
              <a:rPr lang="ko" sz="4015"/>
              <a:t>- 클라이언트 측 임시 포트</a:t>
            </a:r>
            <a:br>
              <a:rPr lang="ko" sz="4015"/>
            </a:br>
            <a:r>
              <a:rPr lang="ko" sz="4015"/>
              <a:t>- 접속 시 자동 할당</a:t>
            </a:r>
            <a:br>
              <a:rPr lang="ko" sz="4015"/>
            </a:br>
            <a:endParaRPr sz="4015"/>
          </a:p>
          <a:p>
            <a:pPr indent="-33058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 sz="4015"/>
              <a:t>게이트 웨이</a:t>
            </a:r>
            <a:endParaRPr sz="4015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3"/>
          <p:cNvSpPr txBox="1"/>
          <p:nvPr>
            <p:ph idx="1" type="body"/>
          </p:nvPr>
        </p:nvSpPr>
        <p:spPr>
          <a:xfrm>
            <a:off x="10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5 </a:t>
            </a:r>
            <a:r>
              <a:rPr lang="ko"/>
              <a:t>계층 (L5) - 세션 계층(Session Layer)</a:t>
            </a:r>
            <a:br>
              <a:rPr lang="ko"/>
            </a:br>
            <a:br>
              <a:rPr lang="ko"/>
            </a:br>
            <a:r>
              <a:rPr lang="ko"/>
              <a:t>- 응용 프로세스 간 통신을 관리하기 위한 세션 설정, 유지, 종료</a:t>
            </a:r>
            <a:br>
              <a:rPr lang="ko"/>
            </a:br>
            <a:br>
              <a:rPr lang="ko"/>
            </a:br>
            <a:r>
              <a:rPr lang="ko"/>
              <a:t>- 세션 관리 : TCP/IP 세션을 만들고 제거</a:t>
            </a:r>
            <a:br>
              <a:rPr lang="ko"/>
            </a:br>
            <a:br>
              <a:rPr lang="ko"/>
            </a:br>
            <a:r>
              <a:rPr lang="ko"/>
              <a:t>- 동기화 : 데이터 복구를 위한 동기점 생성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세션</a:t>
            </a:r>
            <a:br>
              <a:rPr lang="ko"/>
            </a:br>
            <a:r>
              <a:rPr lang="ko"/>
              <a:t>- 네트워크 환경에서 사용자 간 또는 컴퓨터 간의 대화를 위한 논리적 연결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주요 프로토콜 및 서비스</a:t>
            </a:r>
            <a:br>
              <a:rPr lang="ko"/>
            </a:br>
            <a:r>
              <a:rPr lang="ko"/>
              <a:t>- NetBIOS</a:t>
            </a:r>
            <a:br>
              <a:rPr lang="ko"/>
            </a:br>
            <a:r>
              <a:rPr lang="ko"/>
              <a:t>- RPC (Remote Procedure Call)</a:t>
            </a:r>
            <a:br>
              <a:rPr lang="ko"/>
            </a:br>
            <a:r>
              <a:rPr lang="ko"/>
              <a:t>- SQL Session Management</a:t>
            </a:r>
            <a:br>
              <a:rPr lang="ko"/>
            </a:br>
            <a:r>
              <a:rPr lang="ko"/>
              <a:t>- SSH, TLS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4"/>
          <p:cNvSpPr txBox="1"/>
          <p:nvPr>
            <p:ph idx="1" type="body"/>
          </p:nvPr>
        </p:nvSpPr>
        <p:spPr>
          <a:xfrm>
            <a:off x="10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6 </a:t>
            </a:r>
            <a:r>
              <a:rPr lang="ko"/>
              <a:t>계층(L6) - 표현 계층(</a:t>
            </a:r>
            <a:r>
              <a:rPr lang="ko"/>
              <a:t>Presentation</a:t>
            </a:r>
            <a:r>
              <a:rPr lang="ko"/>
              <a:t> Layer)</a:t>
            </a:r>
            <a:br>
              <a:rPr lang="ko"/>
            </a:br>
            <a:br>
              <a:rPr lang="ko"/>
            </a:br>
            <a:r>
              <a:rPr lang="ko"/>
              <a:t>- 응용 계층에서 받은 데이터를 수신측에 알맞는 코드 / 형식으로 변환하거나 반대도 수행</a:t>
            </a:r>
            <a:br>
              <a:rPr lang="ko"/>
            </a:br>
            <a:br>
              <a:rPr lang="ko"/>
            </a:br>
            <a:r>
              <a:rPr lang="ko"/>
              <a:t>- 번역 : 서로 다른 데이터 형식 간 변환</a:t>
            </a:r>
            <a:br>
              <a:rPr lang="ko"/>
            </a:br>
            <a:br>
              <a:rPr lang="ko"/>
            </a:br>
            <a:r>
              <a:rPr lang="ko"/>
              <a:t>- 암호화 / 복호화 : 데이터 보안을 위한 암호화 처리</a:t>
            </a:r>
            <a:br>
              <a:rPr lang="ko"/>
            </a:br>
            <a:br>
              <a:rPr lang="ko"/>
            </a:br>
            <a:r>
              <a:rPr lang="ko"/>
              <a:t>- 압축 / 해제 : 전송 효율성을 위한 데이터 압축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5"/>
          <p:cNvSpPr txBox="1"/>
          <p:nvPr>
            <p:ph idx="1" type="body"/>
          </p:nvPr>
        </p:nvSpPr>
        <p:spPr>
          <a:xfrm>
            <a:off x="10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데이터 형식 변환</a:t>
            </a:r>
            <a:br>
              <a:rPr lang="ko"/>
            </a:br>
            <a:br>
              <a:rPr lang="ko"/>
            </a:br>
            <a:r>
              <a:rPr lang="ko"/>
              <a:t>- 문자 인코딩 변환 </a:t>
            </a:r>
            <a:br>
              <a:rPr lang="ko"/>
            </a:br>
            <a:r>
              <a:rPr lang="ko"/>
              <a:t>	- UTF-8 : 웹 표준, 가변 길이 (1~4바이트)</a:t>
            </a:r>
            <a:br>
              <a:rPr lang="ko"/>
            </a:br>
            <a:r>
              <a:rPr lang="ko"/>
              <a:t>	- UTF-16 : Windows 내부 사용, 고정 길이</a:t>
            </a:r>
            <a:br>
              <a:rPr lang="ko"/>
            </a:br>
            <a:r>
              <a:rPr lang="ko"/>
              <a:t>	- ASCII : 영문 전용, 7비트</a:t>
            </a:r>
            <a:br>
              <a:rPr lang="ko"/>
            </a:br>
            <a:r>
              <a:rPr lang="ko"/>
              <a:t>	- EUC-KR : 한글 완성형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데이터 직렬화</a:t>
            </a:r>
            <a:br>
              <a:rPr lang="ko"/>
            </a:br>
            <a:br>
              <a:rPr lang="ko"/>
            </a:br>
            <a:r>
              <a:rPr lang="ko"/>
              <a:t>- 객체 =&gt; 전송 가능한 형태로 변환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6"/>
          <p:cNvSpPr txBox="1"/>
          <p:nvPr>
            <p:ph idx="1" type="body"/>
          </p:nvPr>
        </p:nvSpPr>
        <p:spPr>
          <a:xfrm>
            <a:off x="10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SSL /  TLS(</a:t>
            </a:r>
            <a:r>
              <a:rPr lang="ko"/>
              <a:t>보안 소켓 계층) </a:t>
            </a:r>
            <a:br>
              <a:rPr lang="ko"/>
            </a:br>
            <a:r>
              <a:rPr lang="ko"/>
              <a:t>- https 통신</a:t>
            </a:r>
            <a:br>
              <a:rPr lang="ko"/>
            </a:br>
            <a:br>
              <a:rPr lang="ko"/>
            </a:br>
            <a:br>
              <a:rPr lang="ko"/>
            </a:br>
            <a:br>
              <a:rPr lang="ko"/>
            </a:b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암호화</a:t>
            </a:r>
            <a:br>
              <a:rPr lang="ko"/>
            </a:br>
            <a:r>
              <a:rPr lang="ko"/>
              <a:t>- 대칭키 암호화 (같은 키로 암호화 / 복호화)    </a:t>
            </a:r>
            <a:r>
              <a:rPr lang="ko"/>
              <a:t>- 비대칭키 암호화 (공개키 / 개인키 쌍)</a:t>
            </a:r>
            <a:br>
              <a:rPr lang="ko"/>
            </a:br>
            <a:br>
              <a:rPr lang="ko"/>
            </a:br>
            <a:br>
              <a:rPr lang="ko"/>
            </a:br>
            <a:br>
              <a:rPr lang="ko"/>
            </a:br>
            <a:br>
              <a:rPr lang="ko"/>
            </a:br>
            <a:br>
              <a:rPr lang="ko"/>
            </a:br>
            <a:endParaRPr/>
          </a:p>
        </p:txBody>
      </p:sp>
      <p:sp>
        <p:nvSpPr>
          <p:cNvPr id="124" name="Google Shape;124;p26"/>
          <p:cNvSpPr txBox="1"/>
          <p:nvPr/>
        </p:nvSpPr>
        <p:spPr>
          <a:xfrm>
            <a:off x="541400" y="711850"/>
            <a:ext cx="3233700" cy="14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lt2"/>
                </a:solidFill>
              </a:rPr>
              <a:t>TLS Handshake 과정: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lt2"/>
                </a:solidFill>
              </a:rPr>
              <a:t>1. Client Hello: "안녕! 나는 이런 암호화 방식 지원해"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lt2"/>
                </a:solidFill>
              </a:rPr>
              <a:t>2. Server Hello: "나는 이 방식으로 하자" + 인증서 전송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lt2"/>
                </a:solidFill>
              </a:rPr>
              <a:t>3. 인증서 검증: "이 사이트가 진짜 네이버인가?"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lt2"/>
                </a:solidFill>
              </a:rPr>
              <a:t>4. Key Exchange: 대칭키 생성용 정보 교환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lt2"/>
                </a:solidFill>
              </a:rPr>
              <a:t>5. Finished: "이제 암호화 통신 시작!"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lt2"/>
                </a:solidFill>
              </a:rPr>
              <a:t>실제 예시: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lt2"/>
                </a:solidFill>
              </a:rPr>
              <a:t>일반 HTTP: "GET /login?id=user&amp;pw=1234"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lt2"/>
                </a:solidFill>
              </a:rPr>
              <a:t>HTTPS: "8A7F92B3E5D4C1... (암호화된 데이터)"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2"/>
              </a:solidFill>
            </a:endParaRPr>
          </a:p>
        </p:txBody>
      </p:sp>
      <p:sp>
        <p:nvSpPr>
          <p:cNvPr id="125" name="Google Shape;125;p26"/>
          <p:cNvSpPr txBox="1"/>
          <p:nvPr/>
        </p:nvSpPr>
        <p:spPr>
          <a:xfrm>
            <a:off x="736725" y="2936350"/>
            <a:ext cx="4557600" cy="5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lt2"/>
                </a:solidFill>
              </a:rPr>
              <a:t>AES-256 예시:</a:t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lt2"/>
                </a:solidFill>
              </a:rPr>
              <a:t>평문: "Hello World"</a:t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lt2"/>
                </a:solidFill>
              </a:rPr>
              <a:t>키: "MySecretKey123456789012345678901"</a:t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lt2"/>
                </a:solidFill>
              </a:rPr>
              <a:t>암문: "A8F5B2D7E4C9A1..."</a:t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lt2"/>
                </a:solidFill>
              </a:rPr>
              <a:t>장점: 빠른 속도</a:t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lt2"/>
                </a:solidFill>
              </a:rPr>
              <a:t>단점: 키 교환 문제</a:t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126" name="Google Shape;126;p26"/>
          <p:cNvSpPr txBox="1"/>
          <p:nvPr/>
        </p:nvSpPr>
        <p:spPr>
          <a:xfrm>
            <a:off x="5174875" y="2990625"/>
            <a:ext cx="3407400" cy="13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lt2"/>
                </a:solidFill>
              </a:rPr>
              <a:t>RSA 예시:</a:t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lt2"/>
                </a:solidFill>
              </a:rPr>
              <a:t>공개키: 누구나 볼 수 있음 (암호화용)</a:t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lt2"/>
                </a:solidFill>
              </a:rPr>
              <a:t>개인키: 본인만 가짐 (복호화용)</a:t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lt2"/>
                </a:solidFill>
              </a:rPr>
              <a:t>사용: 대칭키를 안전하게 전달할 때</a:t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7"/>
          <p:cNvSpPr txBox="1"/>
          <p:nvPr>
            <p:ph idx="1" type="body"/>
          </p:nvPr>
        </p:nvSpPr>
        <p:spPr>
          <a:xfrm>
            <a:off x="10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데이터 압축</a:t>
            </a:r>
            <a:br>
              <a:rPr lang="ko"/>
            </a:br>
            <a:br>
              <a:rPr lang="ko"/>
            </a:br>
            <a:r>
              <a:rPr lang="ko"/>
              <a:t>- 무손실 압축 (원본 완전 복원)</a:t>
            </a:r>
            <a:br>
              <a:rPr lang="ko"/>
            </a:br>
            <a:r>
              <a:rPr lang="ko"/>
              <a:t>	- GZIP</a:t>
            </a:r>
            <a:br>
              <a:rPr lang="ko"/>
            </a:br>
            <a:r>
              <a:rPr lang="ko"/>
              <a:t>	- Brotli</a:t>
            </a:r>
            <a:br>
              <a:rPr lang="ko"/>
            </a:br>
            <a:r>
              <a:rPr lang="ko"/>
              <a:t>	- ZIP</a:t>
            </a:r>
            <a:br>
              <a:rPr lang="ko"/>
            </a:br>
            <a:br>
              <a:rPr lang="ko"/>
            </a:br>
            <a:r>
              <a:rPr lang="ko"/>
              <a:t>- 손실 압축 (품질 다소 저하)</a:t>
            </a:r>
            <a:br>
              <a:rPr lang="ko"/>
            </a:br>
            <a:r>
              <a:rPr lang="ko"/>
              <a:t>	- JPEG : 이미지 압축 (사진)</a:t>
            </a:r>
            <a:br>
              <a:rPr lang="ko"/>
            </a:br>
            <a:r>
              <a:rPr lang="ko"/>
              <a:t>	- MP3 : 오디오 압축 (비가청 영역 주파수 제거)</a:t>
            </a:r>
            <a:br>
              <a:rPr lang="ko"/>
            </a:br>
            <a:r>
              <a:rPr lang="ko"/>
              <a:t>	- H.264 : 비디오 압축 (Youtube, Netflix 등 사용용)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8"/>
          <p:cNvSpPr txBox="1"/>
          <p:nvPr>
            <p:ph idx="1" type="body"/>
          </p:nvPr>
        </p:nvSpPr>
        <p:spPr>
          <a:xfrm>
            <a:off x="10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7 </a:t>
            </a:r>
            <a:r>
              <a:rPr lang="ko"/>
              <a:t>계층(L7) - 응용 계층(Application Layer)</a:t>
            </a:r>
            <a:br>
              <a:rPr lang="ko"/>
            </a:br>
            <a:br>
              <a:rPr lang="ko"/>
            </a:br>
            <a:r>
              <a:rPr lang="ko"/>
              <a:t>- 사용자와 직접 상호 작용하는 네트워크 서비스 제공</a:t>
            </a:r>
            <a:br>
              <a:rPr lang="ko"/>
            </a:br>
            <a:br>
              <a:rPr lang="ko"/>
            </a:br>
            <a:r>
              <a:rPr lang="ko"/>
              <a:t>- 사용자 인터페이스 : 사용자가 직접 접근하는 네트워크 어플리케이션</a:t>
            </a:r>
            <a:br>
              <a:rPr lang="ko"/>
            </a:br>
            <a:br>
              <a:rPr lang="ko"/>
            </a:br>
            <a:r>
              <a:rPr lang="ko"/>
              <a:t>- 네트워크 서비스 : HTTP, FTP, SMTP 등 프로토콜 지원</a:t>
            </a:r>
            <a:br>
              <a:rPr lang="ko"/>
            </a:br>
            <a:br>
              <a:rPr lang="ko"/>
            </a:br>
            <a:r>
              <a:rPr lang="ko"/>
              <a:t>- 어플리케이션 지원 : 웹 브라우저, 이메일 클라이언트 등을 위한 서비스 지원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9"/>
          <p:cNvSpPr txBox="1"/>
          <p:nvPr>
            <p:ph idx="1" type="body"/>
          </p:nvPr>
        </p:nvSpPr>
        <p:spPr>
          <a:xfrm>
            <a:off x="10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HTTP                                                         HTTP </a:t>
            </a:r>
            <a:r>
              <a:rPr lang="ko"/>
              <a:t>메소드</a:t>
            </a:r>
            <a:br>
              <a:rPr lang="ko"/>
            </a:br>
            <a:br>
              <a:rPr lang="ko"/>
            </a:br>
            <a:br>
              <a:rPr lang="ko"/>
            </a:br>
            <a:br>
              <a:rPr lang="ko"/>
            </a:br>
            <a:br>
              <a:rPr lang="ko"/>
            </a:br>
            <a:br>
              <a:rPr lang="ko"/>
            </a:br>
            <a:br>
              <a:rPr lang="ko"/>
            </a:b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HTTP 상태 </a:t>
            </a:r>
            <a:br>
              <a:rPr lang="ko"/>
            </a:br>
            <a:br>
              <a:rPr lang="ko"/>
            </a:br>
            <a:endParaRPr/>
          </a:p>
        </p:txBody>
      </p:sp>
      <p:sp>
        <p:nvSpPr>
          <p:cNvPr id="142" name="Google Shape;142;p29"/>
          <p:cNvSpPr txBox="1"/>
          <p:nvPr/>
        </p:nvSpPr>
        <p:spPr>
          <a:xfrm>
            <a:off x="524500" y="451400"/>
            <a:ext cx="23982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lt2"/>
                </a:solidFill>
              </a:rPr>
              <a:t>HTTP 요청 구조: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lt2"/>
                </a:solidFill>
              </a:rPr>
              <a:t>GET /api/users HTTP/1.1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lt2"/>
                </a:solidFill>
              </a:rPr>
              <a:t>Host: example.com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lt2"/>
                </a:solidFill>
              </a:rPr>
              <a:t>User-Agent: Mozilla/5.0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lt2"/>
                </a:solidFill>
              </a:rPr>
              <a:t>Accept: application/json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lt2"/>
                </a:solidFill>
              </a:rPr>
              <a:t>Cookie: session_id=abc123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lt2"/>
                </a:solidFill>
              </a:rPr>
              <a:t>HTTP 응답 구조: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lt2"/>
                </a:solidFill>
              </a:rPr>
              <a:t>HTTP/1.1 200 OK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lt2"/>
                </a:solidFill>
              </a:rPr>
              <a:t>Content-Type: application/json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lt2"/>
                </a:solidFill>
              </a:rPr>
              <a:t>Content-Length: 1234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lt2"/>
                </a:solidFill>
              </a:rPr>
              <a:t>Set-Cookie: token=xyz789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lt2"/>
                </a:solidFill>
              </a:rPr>
              <a:t>{"users": [...]}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2"/>
              </a:solidFill>
            </a:endParaRPr>
          </a:p>
        </p:txBody>
      </p:sp>
      <p:sp>
        <p:nvSpPr>
          <p:cNvPr id="143" name="Google Shape;143;p29"/>
          <p:cNvSpPr txBox="1"/>
          <p:nvPr/>
        </p:nvSpPr>
        <p:spPr>
          <a:xfrm>
            <a:off x="4754025" y="451400"/>
            <a:ext cx="1985100" cy="9231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100">
                <a:solidFill>
                  <a:schemeClr val="lt2"/>
                </a:solidFill>
              </a:rPr>
              <a:t>GET</a:t>
            </a:r>
            <a:r>
              <a:rPr lang="ko" sz="1100">
                <a:solidFill>
                  <a:schemeClr val="lt2"/>
                </a:solidFill>
              </a:rPr>
              <a:t>: 리소스 조회</a:t>
            </a:r>
            <a:endParaRPr sz="11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100">
                <a:solidFill>
                  <a:schemeClr val="lt2"/>
                </a:solidFill>
              </a:rPr>
              <a:t>POST</a:t>
            </a:r>
            <a:r>
              <a:rPr lang="ko" sz="1100">
                <a:solidFill>
                  <a:schemeClr val="lt2"/>
                </a:solidFill>
              </a:rPr>
              <a:t>: 데이터 생성</a:t>
            </a:r>
            <a:endParaRPr sz="11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100">
                <a:solidFill>
                  <a:schemeClr val="lt2"/>
                </a:solidFill>
              </a:rPr>
              <a:t>PUT</a:t>
            </a:r>
            <a:r>
              <a:rPr lang="ko" sz="1100">
                <a:solidFill>
                  <a:schemeClr val="lt2"/>
                </a:solidFill>
              </a:rPr>
              <a:t>: 전체 업데이트</a:t>
            </a:r>
            <a:endParaRPr sz="11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100">
                <a:solidFill>
                  <a:schemeClr val="lt2"/>
                </a:solidFill>
              </a:rPr>
              <a:t>PATCH</a:t>
            </a:r>
            <a:r>
              <a:rPr lang="ko" sz="1100">
                <a:solidFill>
                  <a:schemeClr val="lt2"/>
                </a:solidFill>
              </a:rPr>
              <a:t>: 부분 업데이트</a:t>
            </a:r>
            <a:endParaRPr sz="11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100">
                <a:solidFill>
                  <a:schemeClr val="lt2"/>
                </a:solidFill>
              </a:rPr>
              <a:t>DELETE</a:t>
            </a:r>
            <a:r>
              <a:rPr lang="ko" sz="1100">
                <a:solidFill>
                  <a:schemeClr val="lt2"/>
                </a:solidFill>
              </a:rPr>
              <a:t>: 삭제</a:t>
            </a:r>
            <a:endParaRPr sz="11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44" name="Google Shape;144;p29"/>
          <p:cNvSpPr txBox="1"/>
          <p:nvPr/>
        </p:nvSpPr>
        <p:spPr>
          <a:xfrm>
            <a:off x="524500" y="3162425"/>
            <a:ext cx="2630700" cy="19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800">
                <a:solidFill>
                  <a:schemeClr val="lt2"/>
                </a:solidFill>
              </a:rPr>
              <a:t>2xx 성공:</a:t>
            </a:r>
            <a:endParaRPr sz="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800">
                <a:solidFill>
                  <a:schemeClr val="lt2"/>
                </a:solidFill>
              </a:rPr>
              <a:t>├── 200 OK: 정상 처리</a:t>
            </a:r>
            <a:endParaRPr sz="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800">
                <a:solidFill>
                  <a:schemeClr val="lt2"/>
                </a:solidFill>
              </a:rPr>
              <a:t>├── 201 Created: 생성 완료</a:t>
            </a:r>
            <a:endParaRPr sz="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800">
                <a:solidFill>
                  <a:schemeClr val="lt2"/>
                </a:solidFill>
              </a:rPr>
              <a:t>└── 204 No Content: 내용 없음</a:t>
            </a:r>
            <a:endParaRPr sz="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800">
                <a:solidFill>
                  <a:schemeClr val="lt2"/>
                </a:solidFill>
              </a:rPr>
              <a:t>4xx 클라이언트 오류:</a:t>
            </a:r>
            <a:endParaRPr sz="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800">
                <a:solidFill>
                  <a:schemeClr val="lt2"/>
                </a:solidFill>
              </a:rPr>
              <a:t>├── 400 Bad Request: 잘못된 요청</a:t>
            </a:r>
            <a:endParaRPr sz="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800">
                <a:solidFill>
                  <a:schemeClr val="lt2"/>
                </a:solidFill>
              </a:rPr>
              <a:t>├── 401 Unauthorized: 인증 필요</a:t>
            </a:r>
            <a:endParaRPr sz="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800">
                <a:solidFill>
                  <a:schemeClr val="lt2"/>
                </a:solidFill>
              </a:rPr>
              <a:t>├── 403 Forbidden: 접근 금지</a:t>
            </a:r>
            <a:endParaRPr sz="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800">
                <a:solidFill>
                  <a:schemeClr val="lt2"/>
                </a:solidFill>
              </a:rPr>
              <a:t>└── 404 Not Found: 리소스 없음</a:t>
            </a:r>
            <a:endParaRPr sz="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800">
                <a:solidFill>
                  <a:schemeClr val="lt2"/>
                </a:solidFill>
              </a:rPr>
              <a:t>5xx 서버 오류:</a:t>
            </a:r>
            <a:endParaRPr sz="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800">
                <a:solidFill>
                  <a:schemeClr val="lt2"/>
                </a:solidFill>
              </a:rPr>
              <a:t>├── 500 Internal Server Error: 서버 오류</a:t>
            </a:r>
            <a:endParaRPr sz="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800">
                <a:solidFill>
                  <a:schemeClr val="lt2"/>
                </a:solidFill>
              </a:rPr>
              <a:t>├── 502 Bad Gateway: 게이트웨이 오류</a:t>
            </a:r>
            <a:endParaRPr sz="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800">
                <a:solidFill>
                  <a:schemeClr val="lt2"/>
                </a:solidFill>
              </a:rPr>
              <a:t>└── 503 Service Unavailable: 서비스 불가</a:t>
            </a:r>
            <a:endParaRPr sz="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0"/>
          <p:cNvSpPr txBox="1"/>
          <p:nvPr>
            <p:ph idx="1" type="body"/>
          </p:nvPr>
        </p:nvSpPr>
        <p:spPr>
          <a:xfrm>
            <a:off x="10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이메일 서비스 : SMTP (Simple Mail Transfer Protocol)</a:t>
            </a:r>
            <a:endParaRPr/>
          </a:p>
        </p:txBody>
      </p:sp>
      <p:sp>
        <p:nvSpPr>
          <p:cNvPr id="150" name="Google Shape;150;p30"/>
          <p:cNvSpPr txBox="1"/>
          <p:nvPr/>
        </p:nvSpPr>
        <p:spPr>
          <a:xfrm>
            <a:off x="568425" y="510875"/>
            <a:ext cx="8114400" cy="31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lt2"/>
                </a:solidFill>
              </a:rPr>
              <a:t>SMTP 대화 예시:</a:t>
            </a:r>
            <a:endParaRPr sz="13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lt2"/>
                </a:solidFill>
              </a:rPr>
              <a:t>S: 220 mail.example.com SMTP Ready</a:t>
            </a:r>
            <a:endParaRPr sz="13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lt2"/>
                </a:solidFill>
              </a:rPr>
              <a:t>C: EHLO client.com  </a:t>
            </a:r>
            <a:endParaRPr sz="13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lt2"/>
                </a:solidFill>
              </a:rPr>
              <a:t>S: 250 Hello client.com</a:t>
            </a:r>
            <a:endParaRPr sz="13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lt2"/>
                </a:solidFill>
              </a:rPr>
              <a:t>C: MAIL FROM: &lt;sender@example.com&gt;</a:t>
            </a:r>
            <a:endParaRPr sz="13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lt2"/>
                </a:solidFill>
              </a:rPr>
              <a:t>S: 250 OK</a:t>
            </a:r>
            <a:endParaRPr sz="13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lt2"/>
                </a:solidFill>
              </a:rPr>
              <a:t>C: RCPT TO: &lt;recipient@example.com&gt;  </a:t>
            </a:r>
            <a:endParaRPr sz="13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lt2"/>
                </a:solidFill>
              </a:rPr>
              <a:t>S: 250 OK</a:t>
            </a:r>
            <a:endParaRPr sz="13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lt2"/>
                </a:solidFill>
              </a:rPr>
              <a:t>C: DATA</a:t>
            </a:r>
            <a:endParaRPr sz="13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lt2"/>
                </a:solidFill>
              </a:rPr>
              <a:t>S: 354 Start mail input</a:t>
            </a:r>
            <a:endParaRPr sz="13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lt2"/>
                </a:solidFill>
              </a:rPr>
              <a:t>C: Subject: Test Message</a:t>
            </a:r>
            <a:endParaRPr sz="13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lt2"/>
                </a:solidFill>
              </a:rPr>
              <a:t>C: </a:t>
            </a:r>
            <a:endParaRPr sz="13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lt2"/>
                </a:solidFill>
              </a:rPr>
              <a:t>C: Hello World!</a:t>
            </a:r>
            <a:endParaRPr sz="13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lt2"/>
                </a:solidFill>
              </a:rPr>
              <a:t>C: .</a:t>
            </a:r>
            <a:endParaRPr sz="13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lt2"/>
                </a:solidFill>
              </a:rPr>
              <a:t>S: 250 Message accepted</a:t>
            </a:r>
            <a:endParaRPr sz="13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1"/>
          <p:cNvSpPr txBox="1"/>
          <p:nvPr>
            <p:ph idx="1" type="body"/>
          </p:nvPr>
        </p:nvSpPr>
        <p:spPr>
          <a:xfrm>
            <a:off x="100" y="0"/>
            <a:ext cx="91440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파일 전송 서비스 : FTP (File Transfer Protocol)</a:t>
            </a:r>
            <a:br>
              <a:rPr lang="ko"/>
            </a:br>
            <a:br>
              <a:rPr lang="ko"/>
            </a:br>
            <a:br>
              <a:rPr lang="ko"/>
            </a:br>
            <a:br>
              <a:rPr lang="ko"/>
            </a:br>
            <a:br>
              <a:rPr lang="ko"/>
            </a:br>
            <a:br>
              <a:rPr lang="ko"/>
            </a:br>
            <a:br>
              <a:rPr lang="ko"/>
            </a:b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DNS (Domain Name System)</a:t>
            </a:r>
            <a:br>
              <a:rPr lang="ko"/>
            </a:br>
            <a:br>
              <a:rPr lang="ko"/>
            </a:br>
            <a:r>
              <a:rPr lang="ko"/>
              <a:t>- 도메인 이름과 IP 주소를 서로 변환한다.</a:t>
            </a:r>
            <a:endParaRPr/>
          </a:p>
        </p:txBody>
      </p:sp>
      <p:sp>
        <p:nvSpPr>
          <p:cNvPr id="156" name="Google Shape;156;p31"/>
          <p:cNvSpPr txBox="1"/>
          <p:nvPr/>
        </p:nvSpPr>
        <p:spPr>
          <a:xfrm>
            <a:off x="457350" y="524775"/>
            <a:ext cx="7094100" cy="25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800">
                <a:solidFill>
                  <a:schemeClr val="lt2"/>
                </a:solidFill>
              </a:rPr>
              <a:t>FTP 연결 모드:</a:t>
            </a:r>
            <a:endParaRPr sz="1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800">
                <a:solidFill>
                  <a:schemeClr val="lt2"/>
                </a:solidFill>
              </a:rPr>
              <a:t>├── Active Mode: 서버가 클라이언트로 데이터 연결</a:t>
            </a:r>
            <a:endParaRPr sz="1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800">
                <a:solidFill>
                  <a:schemeClr val="lt2"/>
                </a:solidFill>
              </a:rPr>
              <a:t>└── Passive Mode: 클라이언트가 서버로 데이터 연결</a:t>
            </a:r>
            <a:endParaRPr sz="1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800">
                <a:solidFill>
                  <a:schemeClr val="lt2"/>
                </a:solidFill>
              </a:rPr>
              <a:t>포트 사용:</a:t>
            </a:r>
            <a:endParaRPr sz="1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800">
                <a:solidFill>
                  <a:schemeClr val="lt2"/>
                </a:solidFill>
              </a:rPr>
              <a:t>├── 제어 채널: 21번 포트 (명령/응답)</a:t>
            </a:r>
            <a:endParaRPr sz="1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800">
                <a:solidFill>
                  <a:schemeClr val="lt2"/>
                </a:solidFill>
              </a:rPr>
              <a:t>└── 데이터 채널: 20번 포트 (파일 전송)</a:t>
            </a:r>
            <a:endParaRPr sz="1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idx="1" type="body"/>
          </p:nvPr>
        </p:nvSpPr>
        <p:spPr>
          <a:xfrm>
            <a:off x="311700" y="290225"/>
            <a:ext cx="8520600" cy="427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ko" sz="2500"/>
              <a:t>OSI 7 Layer</a:t>
            </a:r>
            <a:endParaRPr sz="250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ko" sz="2200"/>
              <a:t>왜 알아야 하나?</a:t>
            </a:r>
            <a:br>
              <a:rPr lang="ko"/>
            </a:br>
            <a:br>
              <a:rPr lang="ko"/>
            </a:b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311700" y="290225"/>
            <a:ext cx="8520600" cy="427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1 </a:t>
            </a:r>
            <a:r>
              <a:rPr lang="ko"/>
              <a:t>계층 (L1) - 물리 계층(Physical Layer)</a:t>
            </a:r>
            <a:br>
              <a:rPr lang="ko"/>
            </a:br>
            <a:br>
              <a:rPr lang="ko"/>
            </a:br>
            <a:r>
              <a:rPr lang="ko"/>
              <a:t>- 물리적 매체를 통한 비트(0과 1) 전송을 담당하는 최하위 계층</a:t>
            </a:r>
            <a:br>
              <a:rPr lang="ko"/>
            </a:br>
            <a:br>
              <a:rPr lang="ko"/>
            </a:br>
            <a:r>
              <a:rPr lang="ko"/>
              <a:t>- 디지털 데이터를 물리적 신호로 변환</a:t>
            </a:r>
            <a:br>
              <a:rPr lang="ko"/>
            </a:br>
            <a:br>
              <a:rPr lang="ko"/>
            </a:br>
            <a:r>
              <a:rPr lang="ko"/>
              <a:t>- </a:t>
            </a:r>
            <a:r>
              <a:rPr lang="ko"/>
              <a:t>구리 케이블(UTP / STP), 광케이블(Single mode / Multi mode),</a:t>
            </a:r>
            <a:r>
              <a:rPr lang="ko"/>
              <a:t> 무선 등을 통한 전달</a:t>
            </a:r>
            <a:br>
              <a:rPr lang="ko"/>
            </a:br>
            <a:br>
              <a:rPr lang="ko"/>
            </a:br>
            <a:r>
              <a:rPr lang="ko"/>
              <a:t>- 주요 장비로는 허브, 리피터, 트랜시버, 모뎀 등이 있다.</a:t>
            </a:r>
            <a:br>
              <a:rPr lang="ko"/>
            </a:br>
            <a:r>
              <a:rPr lang="ko"/>
              <a:t>	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idx="1" type="body"/>
          </p:nvPr>
        </p:nvSpPr>
        <p:spPr>
          <a:xfrm>
            <a:off x="311700" y="290225"/>
            <a:ext cx="8520600" cy="465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2 </a:t>
            </a:r>
            <a:r>
              <a:rPr lang="ko"/>
              <a:t>계층 (L2) - 데이터 링크 계층(Data Link Layer)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직접 연결된 두 노드 간의 신뢰성 있는 데이터 전송을 담당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프레임 단위 전송 : 비트를 프레임으로 구성하여 전송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물리적 주소 지정 : MAC 주소를 사용하여 하드웨어 식별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오류 제어 : CRC를 통한 프레임 무결성 검사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흐름 제어 : 송수신 속도 조절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주요 장비로는 </a:t>
            </a:r>
            <a:r>
              <a:rPr b="1" lang="ko"/>
              <a:t>스위치</a:t>
            </a:r>
            <a:r>
              <a:rPr lang="ko"/>
              <a:t>, 브리지, 무선AP, NIC(랜카드) 등이 있다.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311700" y="290225"/>
            <a:ext cx="8520600" cy="427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3 </a:t>
            </a:r>
            <a:r>
              <a:rPr lang="ko"/>
              <a:t>계층 (L3) - 네트워크 계층(Network Layer)</a:t>
            </a:r>
            <a:br>
              <a:rPr lang="ko"/>
            </a:br>
            <a:br>
              <a:rPr lang="ko"/>
            </a:br>
            <a:r>
              <a:rPr lang="ko"/>
              <a:t>- IP 사용하여 목적지를 찾고, 라우팅을 통해 최적의 경로 탐색</a:t>
            </a:r>
            <a:br>
              <a:rPr lang="ko"/>
            </a:br>
            <a:br>
              <a:rPr lang="ko"/>
            </a:br>
            <a:r>
              <a:rPr lang="ko"/>
              <a:t>- 논리적 주소 지정 : IP 주소로 전세계 모든 장치 식별</a:t>
            </a:r>
            <a:br>
              <a:rPr lang="ko"/>
            </a:br>
            <a:br>
              <a:rPr lang="ko"/>
            </a:br>
            <a:r>
              <a:rPr lang="ko"/>
              <a:t>- 라우팅 : 목적지까지 가장 빠르고 안전한 경로 선택</a:t>
            </a:r>
            <a:br>
              <a:rPr lang="ko"/>
            </a:br>
            <a:br>
              <a:rPr lang="ko"/>
            </a:br>
            <a:r>
              <a:rPr lang="ko"/>
              <a:t>- 패킷 전달 : 데이터를 패킷 단위로 분할하여 독립적으로 전송</a:t>
            </a:r>
            <a:br>
              <a:rPr lang="ko"/>
            </a:br>
            <a:br>
              <a:rPr lang="ko"/>
            </a:b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idx="1" type="body"/>
          </p:nvPr>
        </p:nvSpPr>
        <p:spPr>
          <a:xfrm>
            <a:off x="311700" y="290225"/>
            <a:ext cx="8520600" cy="427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라우팅</a:t>
            </a:r>
            <a:br>
              <a:rPr lang="ko"/>
            </a:br>
            <a:r>
              <a:rPr lang="ko"/>
              <a:t>- 여러 네트워크가 연결된 환경에서 데이터 패킷을 목적지까지 가장 효율적으로 전달하기 위한 최적의 경로 결정 과정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주요 장비 및 기능</a:t>
            </a:r>
            <a:br>
              <a:rPr lang="ko"/>
            </a:br>
            <a:r>
              <a:rPr lang="ko"/>
              <a:t>- 라우터 : 라우팅, 패킷 포워딩, NAT, 서브네팅</a:t>
            </a:r>
            <a:br>
              <a:rPr lang="ko"/>
            </a:br>
            <a:r>
              <a:rPr lang="ko"/>
              <a:t>- L3 스위치</a:t>
            </a:r>
            <a:br>
              <a:rPr lang="ko"/>
            </a:br>
            <a:r>
              <a:rPr lang="ko"/>
              <a:t>- 방화벽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IP(Internet Protocol)</a:t>
            </a:r>
            <a:br>
              <a:rPr lang="ko"/>
            </a:br>
            <a:r>
              <a:rPr lang="ko"/>
              <a:t>- 비연결형 프로토콜 : 미리 연결 설정 없이 전송</a:t>
            </a:r>
            <a:br>
              <a:rPr lang="ko"/>
            </a:br>
            <a:r>
              <a:rPr lang="ko"/>
              <a:t>- 신뢰성 제한 : 패킷 도달 보장 없음(상위 계층에서 TCP로 보완)</a:t>
            </a:r>
            <a:br>
              <a:rPr lang="ko"/>
            </a:br>
            <a:r>
              <a:rPr lang="ko"/>
              <a:t>- 논리적 주소 : 물리적 위치와 독립적인 주소 체계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/>
          <p:nvPr>
            <p:ph idx="1" type="body"/>
          </p:nvPr>
        </p:nvSpPr>
        <p:spPr>
          <a:xfrm>
            <a:off x="311700" y="290225"/>
            <a:ext cx="8520600" cy="427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IPv4(32</a:t>
            </a:r>
            <a:r>
              <a:rPr lang="ko"/>
              <a:t>비트)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lang="ko"/>
            </a:br>
            <a:br>
              <a:rPr lang="ko"/>
            </a:br>
            <a:br>
              <a:rPr lang="ko"/>
            </a:b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IPv6(128</a:t>
            </a:r>
            <a:r>
              <a:rPr lang="ko"/>
              <a:t>비트</a:t>
            </a:r>
            <a:r>
              <a:rPr lang="ko"/>
              <a:t>)</a:t>
            </a:r>
            <a:endParaRPr/>
          </a:p>
        </p:txBody>
      </p:sp>
      <p:sp>
        <p:nvSpPr>
          <p:cNvPr id="85" name="Google Shape;85;p19"/>
          <p:cNvSpPr txBox="1"/>
          <p:nvPr/>
        </p:nvSpPr>
        <p:spPr>
          <a:xfrm>
            <a:off x="877775" y="646750"/>
            <a:ext cx="4253700" cy="17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chemeClr val="lt2"/>
                </a:solidFill>
              </a:rPr>
              <a:t>클래스 체계:</a:t>
            </a:r>
            <a:endParaRPr sz="10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chemeClr val="lt2"/>
                </a:solidFill>
              </a:rPr>
              <a:t>├── A클래스: 1.0.0.0/8 ~ 126.0.0.0/8 (대규모)</a:t>
            </a:r>
            <a:endParaRPr sz="10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chemeClr val="lt2"/>
                </a:solidFill>
              </a:rPr>
              <a:t>├── B클래스: 128.0.0.0/16 ~ 191.255.0.0/16 (중간)  </a:t>
            </a:r>
            <a:endParaRPr sz="10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chemeClr val="lt2"/>
                </a:solidFill>
              </a:rPr>
              <a:t>├── C클래스: 192.0.0.0/24 ~ 223.255.255.0/24 (소규모)</a:t>
            </a:r>
            <a:endParaRPr sz="10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chemeClr val="lt2"/>
                </a:solidFill>
              </a:rPr>
              <a:t>├── D클래스: 224.0.0.0/4 (멀티캐스트)</a:t>
            </a:r>
            <a:endParaRPr sz="10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chemeClr val="lt2"/>
                </a:solidFill>
              </a:rPr>
              <a:t>└── E클래스: 240.0.0.0/4 (실험용)</a:t>
            </a:r>
            <a:endParaRPr sz="10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chemeClr val="lt2"/>
                </a:solidFill>
              </a:rPr>
              <a:t>사설 IP:</a:t>
            </a:r>
            <a:endParaRPr sz="10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chemeClr val="lt2"/>
                </a:solidFill>
              </a:rPr>
              <a:t>├── 10.0.0.0/8 (A클래스)</a:t>
            </a:r>
            <a:endParaRPr sz="10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chemeClr val="lt2"/>
                </a:solidFill>
              </a:rPr>
              <a:t>├── 172.16.0.0/12 (B클래스)</a:t>
            </a:r>
            <a:endParaRPr sz="10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chemeClr val="lt2"/>
                </a:solidFill>
              </a:rPr>
              <a:t>└── 192.168.0.0/16 (C클래스)</a:t>
            </a:r>
            <a:endParaRPr sz="10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2"/>
              </a:solidFill>
            </a:endParaRPr>
          </a:p>
        </p:txBody>
      </p:sp>
      <p:sp>
        <p:nvSpPr>
          <p:cNvPr id="86" name="Google Shape;86;p19"/>
          <p:cNvSpPr txBox="1"/>
          <p:nvPr/>
        </p:nvSpPr>
        <p:spPr>
          <a:xfrm>
            <a:off x="932050" y="3060425"/>
            <a:ext cx="4633500" cy="15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lt2"/>
                </a:solidFill>
              </a:rPr>
              <a:t>주소 형식: 2001:0db8:85a3:0000:0000:8a2e:0370:7334</a:t>
            </a:r>
            <a:endParaRPr sz="13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lt2"/>
                </a:solidFill>
              </a:rPr>
              <a:t>└── 8개 그룹, 각 16비트(4자리 16진수)</a:t>
            </a:r>
            <a:endParaRPr sz="13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lt2"/>
                </a:solidFill>
              </a:rPr>
              <a:t>주요 타입:</a:t>
            </a:r>
            <a:endParaRPr sz="13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lt2"/>
                </a:solidFill>
              </a:rPr>
              <a:t>├── 유니캐스트: 단일 목적지</a:t>
            </a:r>
            <a:endParaRPr sz="13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lt2"/>
                </a:solidFill>
              </a:rPr>
              <a:t>├── 멀티캐스트: 그룹 전송  </a:t>
            </a:r>
            <a:endParaRPr sz="13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lt2"/>
                </a:solidFill>
              </a:rPr>
              <a:t>└── 애니캐스트: 가장 가까운 목적지</a:t>
            </a:r>
            <a:endParaRPr sz="13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/>
          <p:nvPr>
            <p:ph idx="1" type="body"/>
          </p:nvPr>
        </p:nvSpPr>
        <p:spPr>
          <a:xfrm>
            <a:off x="311700" y="104175"/>
            <a:ext cx="8520600" cy="499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4 </a:t>
            </a:r>
            <a:r>
              <a:rPr lang="ko"/>
              <a:t>계층 (L4) - 전송 계층(Transport Layer)</a:t>
            </a:r>
            <a:br>
              <a:rPr lang="ko"/>
            </a:br>
            <a:r>
              <a:rPr lang="ko"/>
              <a:t>종단 간 신뢰성 있는 데이터 전송 및 오류 복구</a:t>
            </a:r>
            <a:br>
              <a:rPr lang="ko"/>
            </a:br>
            <a:r>
              <a:rPr lang="ko"/>
              <a:t>- 연결 관리 : TCP의 연결 설정/ 해제</a:t>
            </a:r>
            <a:br>
              <a:rPr lang="ko"/>
            </a:br>
            <a:r>
              <a:rPr lang="ko"/>
              <a:t>- 세그멘테이션 : 큰 데이터를 전송 가능한 크기로 분할</a:t>
            </a:r>
            <a:br>
              <a:rPr lang="ko"/>
            </a:br>
            <a:r>
              <a:rPr lang="ko"/>
              <a:t>- 흐름 제어 : 수신자 처리 속도에 맞춘 전송 속도 조절</a:t>
            </a:r>
            <a:br>
              <a:rPr lang="ko"/>
            </a:br>
            <a:r>
              <a:rPr lang="ko"/>
              <a:t>- 혼잡제어 : 네트워크 상황에 맞는 조절</a:t>
            </a:r>
            <a:br>
              <a:rPr lang="ko"/>
            </a:br>
            <a:r>
              <a:rPr lang="ko"/>
              <a:t>- 포트 번호 : 애플리케이션 식별 및 멀티플렉싱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주요 프로토콜 및 장비</a:t>
            </a:r>
            <a:br>
              <a:rPr lang="ko"/>
            </a:br>
            <a:r>
              <a:rPr lang="ko"/>
              <a:t>TCP(Transmission Control Protocol) - 연결 지향적 특징</a:t>
            </a:r>
            <a:endParaRPr/>
          </a:p>
        </p:txBody>
      </p:sp>
      <p:sp>
        <p:nvSpPr>
          <p:cNvPr id="92" name="Google Shape;92;p20"/>
          <p:cNvSpPr txBox="1"/>
          <p:nvPr/>
        </p:nvSpPr>
        <p:spPr>
          <a:xfrm>
            <a:off x="888625" y="3381250"/>
            <a:ext cx="3168600" cy="16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chemeClr val="lt2"/>
                </a:solidFill>
              </a:rPr>
              <a:t>3-Way Handshake (연결 설정):</a:t>
            </a:r>
            <a:endParaRPr sz="10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chemeClr val="lt2"/>
                </a:solidFill>
              </a:rPr>
              <a:t>Client -&gt; Server: SYN (seq=100)</a:t>
            </a:r>
            <a:endParaRPr sz="10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chemeClr val="lt2"/>
                </a:solidFill>
              </a:rPr>
              <a:t>Server -&gt; Client: SYN+ACK (seq=300, ack=101)  </a:t>
            </a:r>
            <a:endParaRPr sz="10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chemeClr val="lt2"/>
                </a:solidFill>
              </a:rPr>
              <a:t>Client -&gt; Server: ACK (seq=101, ack=301)</a:t>
            </a:r>
            <a:endParaRPr sz="10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chemeClr val="lt2"/>
                </a:solidFill>
              </a:rPr>
              <a:t>4-Way Handshake (연결 종료):</a:t>
            </a:r>
            <a:endParaRPr sz="10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chemeClr val="lt2"/>
                </a:solidFill>
              </a:rPr>
              <a:t>Client -&gt; Server: FIN</a:t>
            </a:r>
            <a:endParaRPr sz="10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chemeClr val="lt2"/>
                </a:solidFill>
              </a:rPr>
              <a:t>Server -&gt; Client: ACK</a:t>
            </a:r>
            <a:endParaRPr sz="10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chemeClr val="lt2"/>
                </a:solidFill>
              </a:rPr>
              <a:t>Server -&gt; Client: FIN  </a:t>
            </a:r>
            <a:endParaRPr sz="10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chemeClr val="lt2"/>
                </a:solidFill>
              </a:rPr>
              <a:t>Client -&gt; Server: ACK</a:t>
            </a:r>
            <a:endParaRPr sz="10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050" y="432450"/>
            <a:ext cx="4130325" cy="427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4400" y="432450"/>
            <a:ext cx="4267200" cy="427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