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5D01BD4-BF12-436D-A0BC-18D8A8F16316}">
  <a:tblStyle styleId="{B5D01BD4-BF12-436D-A0BC-18D8A8F163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a35c3f4795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a35c3f4795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a35c3f4795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a35c3f4795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a35c3f4795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a35c3f4795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수강 신청… 티켓팅…</a:t>
            </a:r>
            <a:br>
              <a:rPr lang="ko"/>
            </a:br>
            <a:r>
              <a:rPr lang="ko"/>
              <a:t>서버가 죽는 경우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서버가 부하가 생기면서 다운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일상의 dos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악성코드 봇을 여러 피씨에 감염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공격자가 원격으로 제어 가능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여러 감염 피씨를 하나의 시스템으로 제어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원격 제어를 통해 하나의 대상에 공격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방화벽 보다 앞에 위치에 선정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a35c3f4795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a35c3f4795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a35c3f4795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a35c3f4795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a35c3f4795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a35c3f4795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a35c3f4795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a35c3f4795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a35c3f4795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a35c3f479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접근 / 차단 장비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ip address 와 포트 번호 기반으로 설정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자체로는 위의 두가지만 통제 가능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공격자 시점에서는 우회해서 침입 시도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방화벽 + IDS / IPS 등을 이용해야 더 안전하게 보호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패킷 필터링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프록시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접근제어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NAT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대표적인 기능은 접근 제어 기능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장비 운용은? 네트워크 엔지니어가 수행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보안에서는 정책 수립 등 적용 및 관리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서로 다른 영역 관리 및 수행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a35c3f479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a35c3f479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설치하는 형태에 따라서 여러가지 구성 네트워크 엔지니어가 수행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정보보안기사 시험시 포함 되어있음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35c3f4795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35c3f4795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ip</a:t>
            </a:r>
            <a:r>
              <a:rPr lang="ko"/>
              <a:t>와 포트 번호 기반으로 탐지하기 때문에 내부에서의 공격은 탐지가 불가능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내부 운용시 보안 솔루션 같이 운용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외부에서 내부로 들어오는 침입 시도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여러가지 장비를 복합 운용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35c3f4795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a35c3f4795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방화벽 - IDS / IPS - 내부 네트워크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	탐지만 / 차단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자본 규모에 따라 사용이 다를 확률이 있음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필수는 IPS 필요에 따라 IDS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탐지를 통한 사후분석의 효과를 극대화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패킷을 수집하여 패킷을 기반으로 분석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NIDS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오고가는 트래픽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너무 많이 들어오는 경우 수용할 수 있는 트래픽 초과 -&gt; 장비 부하로 인한 장비 손상, 저하 가능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a35c3f4795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a35c3f4795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HIDS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백신과 동일한 역할 수행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호스트 별로 개별로 존재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개인의 백신과 유사하게 생각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호스트만 관리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호스트 간의 성능차이로 인한 IDS의 퍼포먼스 차이 존재(환경 변수에 종속)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각 호스트 별로 설치해야 함으로 비용 증가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WIDS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무선도 가능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35c3f4795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a35c3f4795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탐지하고자 하는 정책, 임계치 설정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시그니처 기반(지식 기반 탐지)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패턴을 생성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패턴에 따른 모니터링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이에 따른 대응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시간에 따른 지속적 패턴 정규화 / 고도화 필요</a:t>
            </a:r>
            <a:br>
              <a:rPr lang="ko"/>
            </a:b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이상행위 기반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지속적인 모니터링을 통해 분석한 내용을 임계치를 설정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정확도가 낮을 수 밖에 없음</a:t>
            </a:r>
            <a:br>
              <a:rPr lang="ko"/>
            </a:b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혼합적용해야 정확도 상승</a:t>
            </a:r>
            <a:br>
              <a:rPr lang="ko"/>
            </a:b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a35c3f4795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a35c3f4795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탐지와 동시에 차단까지 적용 가능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IDS에 추가된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35c3f4795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35c3f4795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nvlpubs.nist.gov/nistpubs/Legacy/SP/nistspecialpublication800-41r1.pdf" TargetMode="External"/><Relationship Id="rId4" Type="http://schemas.openxmlformats.org/officeDocument/2006/relationships/hyperlink" Target="https://nvlpubs.nist.gov/nistpubs/legacy/sp/nistspecialpublication800-94.pdf" TargetMode="External"/><Relationship Id="rId9" Type="http://schemas.openxmlformats.org/officeDocument/2006/relationships/hyperlink" Target="https://www.cisa.gov/sites/default/files/2024-03/understanding-and-responding-to-distributed-denial-of-service-attacks_508c.pdf" TargetMode="External"/><Relationship Id="rId5" Type="http://schemas.openxmlformats.org/officeDocument/2006/relationships/hyperlink" Target="https://nvlpubs.nist.gov/nistpubs/SpecialPublications/NIST.SP.800-189.pdf" TargetMode="External"/><Relationship Id="rId6" Type="http://schemas.openxmlformats.org/officeDocument/2006/relationships/hyperlink" Target="https://csrc.nist.gov/glossary/term/firewall" TargetMode="External"/><Relationship Id="rId7" Type="http://schemas.openxmlformats.org/officeDocument/2006/relationships/hyperlink" Target="https://csrc.nist.gov/glossary/term/intrusion_prevention_system" TargetMode="External"/><Relationship Id="rId8" Type="http://schemas.openxmlformats.org/officeDocument/2006/relationships/hyperlink" Target="https://csrc.nist.gov/glossary/term/distributed_denial_of_servic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Firewall, IDS, IPS, DDoS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idx="1" type="body"/>
          </p:nvPr>
        </p:nvSpPr>
        <p:spPr>
          <a:xfrm>
            <a:off x="311700" y="366000"/>
            <a:ext cx="8520600" cy="42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탐지 기법</a:t>
            </a:r>
            <a:br>
              <a:rPr lang="ko"/>
            </a:br>
            <a:r>
              <a:rPr lang="ko"/>
              <a:t>- 시그니처 기반</a:t>
            </a:r>
            <a:br>
              <a:rPr lang="ko"/>
            </a:br>
            <a:r>
              <a:rPr lang="ko"/>
              <a:t>- 이상 기반</a:t>
            </a:r>
            <a:br>
              <a:rPr lang="ko"/>
            </a:br>
            <a:r>
              <a:rPr lang="ko"/>
              <a:t>- 상태 기반 프로토콜 분석</a:t>
            </a:r>
            <a:br>
              <a:rPr lang="ko"/>
            </a:br>
            <a:r>
              <a:rPr lang="ko"/>
              <a:t>- 정책 기반</a:t>
            </a:r>
            <a:br>
              <a:rPr lang="ko"/>
            </a:b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IPS 유형</a:t>
            </a:r>
            <a:br>
              <a:rPr lang="ko"/>
            </a:br>
            <a:r>
              <a:rPr lang="ko"/>
              <a:t>- NIPS (Network-based IPS)</a:t>
            </a:r>
            <a:br>
              <a:rPr lang="ko"/>
            </a:br>
            <a:r>
              <a:rPr lang="ko"/>
              <a:t>	- 전체 네트워크 보호</a:t>
            </a:r>
            <a:br>
              <a:rPr lang="ko"/>
            </a:br>
            <a:r>
              <a:rPr lang="ko"/>
              <a:t>	- 프로토콜 활동 분석</a:t>
            </a:r>
            <a:br>
              <a:rPr lang="ko"/>
            </a:br>
            <a:r>
              <a:rPr lang="ko"/>
              <a:t>- WIPS (Wireless IPS)</a:t>
            </a:r>
            <a:br>
              <a:rPr lang="ko"/>
            </a:br>
            <a:r>
              <a:rPr lang="ko"/>
              <a:t>	- 무선 네트워크 보호</a:t>
            </a:r>
            <a:br>
              <a:rPr lang="ko"/>
            </a:br>
            <a:r>
              <a:rPr lang="ko"/>
              <a:t>- HIPS (Host-based IPS)</a:t>
            </a:r>
            <a:br>
              <a:rPr lang="ko"/>
            </a:br>
            <a:r>
              <a:rPr lang="ko"/>
              <a:t>	- 개별 장치 보호</a:t>
            </a:r>
            <a:br>
              <a:rPr lang="ko"/>
            </a:br>
            <a:r>
              <a:rPr lang="ko"/>
              <a:t>	- 코드 분석, 파일 시스템 모니터링</a:t>
            </a:r>
            <a:br>
              <a:rPr lang="ko"/>
            </a:br>
            <a:r>
              <a:rPr lang="ko"/>
              <a:t>- NBA-IPS</a:t>
            </a:r>
            <a:br>
              <a:rPr lang="ko"/>
            </a:br>
            <a:r>
              <a:rPr lang="ko"/>
              <a:t>	- 비정상 트래픽 흐름 차단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Google Shape;108;p23"/>
          <p:cNvGraphicFramePr/>
          <p:nvPr/>
        </p:nvGraphicFramePr>
        <p:xfrm>
          <a:off x="952500" y="1428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{B5D01BD4-BF12-436D-A0BC-18D8A8F16316}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장점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단점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실시간 자동 차단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오탐 시 정상 트래픽 차단 (서비스 중단)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취약점과 패치 사이의 시간 갭 보호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네트워크 성능 영향 (인라인 배치)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관리자 개입 없이 즉시 대응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고속 처리 필요 (병목 위험)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제로데이 공격 방어 (이상 기반)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우회 가능성 (암호화된 트래픽)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NGFW/UTM에 통합 가능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>
                          <a:solidFill>
                            <a:schemeClr val="lt2"/>
                          </a:solidFill>
                        </a:rPr>
                        <a:t>정확한 튜닝 필요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DDoS (Distributed Denial of Service) - </a:t>
            </a:r>
            <a:r>
              <a:rPr lang="ko"/>
              <a:t>분산 서비스 거부</a:t>
            </a:r>
            <a:endParaRPr/>
          </a:p>
        </p:txBody>
      </p:sp>
      <p:sp>
        <p:nvSpPr>
          <p:cNvPr id="114" name="Google Shape;114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정의 : 여러 호스트를 사용하여 대상 시스템이나 네트워크의 가용성을 방해하는 공격 기법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특징</a:t>
            </a:r>
            <a:br>
              <a:rPr lang="ko"/>
            </a:br>
            <a:r>
              <a:rPr lang="ko"/>
              <a:t>- 공격 원리</a:t>
            </a:r>
            <a:br>
              <a:rPr lang="ko"/>
            </a:br>
            <a:r>
              <a:rPr lang="ko"/>
              <a:t>	- 다수의 감염된 시스템(봇넷)을 활용</a:t>
            </a:r>
            <a:br>
              <a:rPr lang="ko"/>
            </a:br>
            <a:r>
              <a:rPr lang="ko"/>
              <a:t>	- 대량의 트래픽으로 대상 리소스 고갈</a:t>
            </a:r>
            <a:br>
              <a:rPr lang="ko"/>
            </a:br>
            <a:r>
              <a:rPr lang="ko"/>
              <a:t>	- IP 스푸핑과 반사 / 증폭 기법 활용</a:t>
            </a:r>
            <a:br>
              <a:rPr lang="ko"/>
            </a:br>
            <a:r>
              <a:rPr lang="ko"/>
              <a:t>	- 단일 DoS 공격보다 훨씬 큰 규모의 트래픽 생성</a:t>
            </a:r>
            <a:br>
              <a:rPr lang="ko"/>
            </a:br>
            <a:br>
              <a:rPr lang="ko"/>
            </a:br>
            <a:r>
              <a:rPr lang="ko"/>
              <a:t>DoS : 단일 출처에서의 공격</a:t>
            </a:r>
            <a:br>
              <a:rPr lang="ko"/>
            </a:br>
            <a:r>
              <a:rPr lang="ko"/>
              <a:t>DDoS : 다수의 분산된 출처에서의 동시 공격 - 추적이 더 어렵고 방어가 어려움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Layer 3 ~ 4(</a:t>
            </a:r>
            <a:r>
              <a:rPr lang="ko"/>
              <a:t>네트워크/전송 계층</a:t>
            </a:r>
            <a:r>
              <a:rPr lang="ko"/>
              <a:t>)</a:t>
            </a:r>
            <a:br>
              <a:rPr lang="ko"/>
            </a:br>
            <a:r>
              <a:rPr lang="ko"/>
              <a:t>- </a:t>
            </a:r>
            <a:r>
              <a:rPr lang="ko"/>
              <a:t>SYN Flood: TCP 3-way handshake 악용, 연결 테이블 고갈</a:t>
            </a:r>
            <a:br>
              <a:rPr lang="ko"/>
            </a:br>
            <a:r>
              <a:rPr lang="ko"/>
              <a:t>- UDP Flood: 대량의 UDP 패킷 전송</a:t>
            </a:r>
            <a:br>
              <a:rPr lang="ko"/>
            </a:br>
            <a:r>
              <a:rPr lang="ko"/>
              <a:t>- ICMP Flood (Ping Flood): ICMP Echo Request 대량 전송</a:t>
            </a:r>
            <a:br>
              <a:rPr lang="ko"/>
            </a:br>
            <a:r>
              <a:rPr lang="ko"/>
              <a:t>- 반사/증폭 공격: DNS, NTP, SNMP 서버를 이용한 증폭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Layer 7 (애플리케이션 계층)</a:t>
            </a:r>
            <a:br>
              <a:rPr lang="ko"/>
            </a:br>
            <a:r>
              <a:rPr lang="ko"/>
              <a:t>- HTTP Flood: 정상 HTTP 요청처럼 보이지만 대량으로 전송</a:t>
            </a:r>
            <a:br>
              <a:rPr lang="ko"/>
            </a:br>
            <a:r>
              <a:rPr lang="ko"/>
              <a:t>- Slowloris: 연결을 오래 유지하여 서버 리소스 고갈</a:t>
            </a:r>
            <a:br>
              <a:rPr lang="ko"/>
            </a:br>
            <a:r>
              <a:rPr lang="ko"/>
              <a:t>- 특정 URL이나 리소스를 대상으로 한 공격</a:t>
            </a:r>
            <a:br>
              <a:rPr lang="ko"/>
            </a:br>
            <a:r>
              <a:rPr lang="ko"/>
              <a:t>- 적은 리소스로 큰 피해 가능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6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영향 </a:t>
            </a:r>
            <a:br>
              <a:rPr lang="ko"/>
            </a:br>
            <a:br>
              <a:rPr lang="ko"/>
            </a:br>
            <a:r>
              <a:rPr lang="ko"/>
              <a:t>- 서비스 중단 또는 심각한 성능 저하</a:t>
            </a:r>
            <a:br>
              <a:rPr lang="ko"/>
            </a:br>
            <a:r>
              <a:rPr lang="ko"/>
              <a:t>- 금전적 손실</a:t>
            </a:r>
            <a:br>
              <a:rPr lang="ko"/>
            </a:br>
            <a:r>
              <a:rPr lang="ko"/>
              <a:t>- 평판 손상</a:t>
            </a:r>
            <a:br>
              <a:rPr lang="ko"/>
            </a:br>
            <a:r>
              <a:rPr lang="ko"/>
              <a:t>- 때때로 다른 공격의 디코이 역할을 위한 연막으로 사용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탐지 징후</a:t>
            </a:r>
            <a:br>
              <a:rPr lang="ko"/>
            </a:br>
            <a:br>
              <a:rPr lang="ko"/>
            </a:br>
            <a:r>
              <a:rPr lang="ko"/>
              <a:t>- 특정 IP 주소나 URL에 대한 비정상적 트래픽</a:t>
            </a:r>
            <a:br>
              <a:rPr lang="ko"/>
            </a:br>
            <a:r>
              <a:rPr lang="ko"/>
              <a:t>- 서버/애플리케이션 크래시</a:t>
            </a:r>
            <a:br>
              <a:rPr lang="ko"/>
            </a:br>
            <a:r>
              <a:rPr lang="ko"/>
              <a:t>- 네트워크 속도 저하</a:t>
            </a:r>
            <a:br>
              <a:rPr lang="ko"/>
            </a:br>
            <a:r>
              <a:rPr lang="ko"/>
              <a:t>- 서비스 접근 불가</a:t>
            </a:r>
            <a:br>
              <a:rPr lang="ko"/>
            </a:br>
            <a:r>
              <a:rPr lang="ko"/>
              <a:t>- 비정상적인 사용자 행동 패턴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방어 기법</a:t>
            </a:r>
            <a:br>
              <a:rPr lang="ko"/>
            </a:br>
            <a:br>
              <a:rPr lang="ko"/>
            </a:br>
            <a:r>
              <a:rPr lang="ko"/>
              <a:t>- IP 스푸핑 방지 : ACL, uRPF(Unicast Reverse Path Forwarding)</a:t>
            </a:r>
            <a:br>
              <a:rPr lang="ko"/>
            </a:br>
            <a:r>
              <a:rPr lang="ko"/>
              <a:t>- 대역폭 과할당 : 트래픽 급증 흡수</a:t>
            </a:r>
            <a:br>
              <a:rPr lang="ko"/>
            </a:br>
            <a:r>
              <a:rPr lang="ko"/>
              <a:t>- CDN 사용 : 글로벌 분산으로 트래픽 분산</a:t>
            </a:r>
            <a:br>
              <a:rPr lang="ko"/>
            </a:br>
            <a:r>
              <a:rPr lang="ko"/>
              <a:t>- DDoS 완화 서비스 : 전문 업체의 필터링 서비스</a:t>
            </a:r>
            <a:br>
              <a:rPr lang="ko"/>
            </a:br>
            <a:r>
              <a:rPr lang="ko"/>
              <a:t>- Rate Limiting : 요청 속도 제한</a:t>
            </a:r>
            <a:br>
              <a:rPr lang="ko"/>
            </a:br>
            <a:r>
              <a:rPr lang="ko"/>
              <a:t>- RTBH(Remotely Triggered Black Hole) 필터링: 공격 트래픽 블랙홀로 라우팅</a:t>
            </a:r>
            <a:br>
              <a:rPr lang="ko"/>
            </a:br>
            <a:r>
              <a:rPr lang="ko"/>
              <a:t>- Flowspec : BGP를 통한 필터링 규칙 배포</a:t>
            </a:r>
            <a:br>
              <a:rPr lang="ko"/>
            </a:br>
            <a:r>
              <a:rPr lang="ko"/>
              <a:t>- 모니터링 : 정상 트래픽 베이스라인 설정 후 이상 징후 탐지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/>
          <p:nvPr>
            <p:ph idx="1" type="body"/>
          </p:nvPr>
        </p:nvSpPr>
        <p:spPr>
          <a:xfrm>
            <a:off x="311700" y="258650"/>
            <a:ext cx="8520600" cy="43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참고문헌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ko"/>
            </a:br>
            <a:r>
              <a:rPr lang="ko"/>
              <a:t>NIST 공식 문서</a:t>
            </a:r>
            <a:br>
              <a:rPr lang="ko"/>
            </a:br>
            <a:r>
              <a:rPr lang="ko"/>
              <a:t>[1] NIST SP 800-41 Rev. 1 - Guidelines on Firewalls and Firewall Policy (2009.09)</a:t>
            </a:r>
            <a:br>
              <a:rPr lang="ko"/>
            </a:br>
            <a:r>
              <a:rPr lang="ko"/>
              <a:t>    </a:t>
            </a:r>
            <a:r>
              <a:rPr lang="ko" u="sng">
                <a:solidFill>
                  <a:schemeClr val="hlink"/>
                </a:solidFill>
                <a:hlinkClick r:id="rId3"/>
              </a:rPr>
              <a:t>https://nvlpubs.nist.gov/nistpubs/Legacy/SP/nistspecialpublication800-41r1.pdf</a:t>
            </a:r>
            <a:br>
              <a:rPr lang="ko"/>
            </a:br>
            <a:r>
              <a:rPr lang="ko"/>
              <a:t>[2] NIST SP 800-94 - Guide to Intrusion Detection and Prevention Systems (2007.02)</a:t>
            </a:r>
            <a:br>
              <a:rPr lang="ko"/>
            </a:br>
            <a:r>
              <a:rPr lang="ko"/>
              <a:t>    </a:t>
            </a:r>
            <a:r>
              <a:rPr lang="ko" u="sng">
                <a:solidFill>
                  <a:schemeClr val="hlink"/>
                </a:solidFill>
                <a:hlinkClick r:id="rId4"/>
              </a:rPr>
              <a:t>https://nvlpubs.nist.gov/nistpubs/legacy/sp/nistspecialpublication800-94.pdf</a:t>
            </a:r>
            <a:br>
              <a:rPr lang="ko"/>
            </a:br>
            <a:r>
              <a:rPr lang="ko"/>
              <a:t>[3] NIST SP 800-189 - Resilient Interdomain Traffic Exchange: BGP Security and DDoS Mitigation (2019)</a:t>
            </a:r>
            <a:br>
              <a:rPr lang="ko"/>
            </a:br>
            <a:r>
              <a:rPr lang="ko"/>
              <a:t>    </a:t>
            </a:r>
            <a:r>
              <a:rPr lang="ko" u="sng">
                <a:solidFill>
                  <a:schemeClr val="hlink"/>
                </a:solidFill>
                <a:hlinkClick r:id="rId5"/>
              </a:rPr>
              <a:t>https://nvlpubs.nist.gov/nistpubs/SpecialPublications/NIST.SP.800-189.pdf</a:t>
            </a:r>
            <a:br>
              <a:rPr lang="ko"/>
            </a:br>
            <a:r>
              <a:rPr lang="ko"/>
              <a:t>NIST 용어 사전</a:t>
            </a:r>
            <a:br>
              <a:rPr lang="ko"/>
            </a:br>
            <a:r>
              <a:rPr lang="ko"/>
              <a:t>[4] Firewall:</a:t>
            </a:r>
            <a:br>
              <a:rPr lang="ko"/>
            </a:br>
            <a:r>
              <a:rPr lang="ko"/>
              <a:t> </a:t>
            </a:r>
            <a:r>
              <a:rPr lang="ko" u="sng">
                <a:solidFill>
                  <a:schemeClr val="hlink"/>
                </a:solidFill>
                <a:hlinkClick r:id="rId6"/>
              </a:rPr>
              <a:t>https://csrc.nist.gov/glossary/term/firewall</a:t>
            </a:r>
            <a:br>
              <a:rPr lang="ko"/>
            </a:br>
            <a:r>
              <a:rPr lang="ko"/>
              <a:t>[5] IPS:</a:t>
            </a:r>
            <a:br>
              <a:rPr lang="ko"/>
            </a:br>
            <a:r>
              <a:rPr lang="ko"/>
              <a:t> </a:t>
            </a:r>
            <a:r>
              <a:rPr lang="ko" u="sng">
                <a:solidFill>
                  <a:schemeClr val="hlink"/>
                </a:solidFill>
                <a:hlinkClick r:id="rId7"/>
              </a:rPr>
              <a:t>https://csrc.nist.gov/glossary/term/intrusion_prevention_system</a:t>
            </a:r>
            <a:br>
              <a:rPr lang="ko"/>
            </a:br>
            <a:r>
              <a:rPr lang="ko"/>
              <a:t>[6] DDoS: 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8"/>
              </a:rPr>
              <a:t>https://csrc.nist.gov/glossary/term/distributed_denial_of_service</a:t>
            </a:r>
            <a:br>
              <a:rPr lang="ko"/>
            </a:br>
            <a:br>
              <a:rPr lang="ko"/>
            </a:br>
            <a:r>
              <a:rPr lang="ko"/>
              <a:t>CISA 문서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ko"/>
              <a:t>[7] Understanding and Responding to Distributed Denial-of-Service Attacks (CISA, FBI, MS-ISAC, 2024.03) 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9"/>
              </a:rPr>
              <a:t>https://www.cisa.gov/sites/default/files/2024-03/understanding-and-responding-to-distributed-denial-of-service-attacks_508c.pdf</a:t>
            </a: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Firewall(</a:t>
            </a:r>
            <a:r>
              <a:rPr lang="ko"/>
              <a:t>방화벽</a:t>
            </a:r>
            <a:r>
              <a:rPr lang="ko"/>
              <a:t>)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정의 : 네트워크 간 트래픽을 모니터링하고 사전 정의된 보안 규칙에 따라 제어하는 장치 또는 프로그램</a:t>
            </a:r>
            <a:br>
              <a:rPr lang="ko"/>
            </a:b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특징 </a:t>
            </a:r>
            <a:br>
              <a:rPr lang="ko"/>
            </a:br>
            <a:r>
              <a:rPr lang="ko"/>
              <a:t>- IP 주소, 포트 번호, 프로토콜을 기반으로 패킷 필터링</a:t>
            </a:r>
            <a:br>
              <a:rPr lang="ko"/>
            </a:br>
            <a:r>
              <a:rPr lang="ko"/>
              <a:t>- 상태 기반 검사(Stateful Inspection)를 통해 연결 상태 추적</a:t>
            </a:r>
            <a:br>
              <a:rPr lang="ko"/>
            </a:br>
            <a:r>
              <a:rPr lang="ko"/>
              <a:t>- 신뢰할 수 있는 네트워크와 신뢰할 수 없는 네트워크 사이의 경계 방어</a:t>
            </a:r>
            <a:br>
              <a:rPr lang="ko"/>
            </a:b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주요 기능</a:t>
            </a:r>
            <a:br>
              <a:rPr lang="ko"/>
            </a:br>
            <a:r>
              <a:rPr lang="ko"/>
              <a:t>- 사전 정의된 규칙 기반 트래픽 허용/차단</a:t>
            </a:r>
            <a:br>
              <a:rPr lang="ko"/>
            </a:br>
            <a:r>
              <a:rPr lang="ko"/>
              <a:t>- 네트워크 경계 보호(Perimeter Security)</a:t>
            </a:r>
            <a:br>
              <a:rPr lang="ko"/>
            </a:br>
            <a:r>
              <a:rPr lang="ko"/>
              <a:t>- 접근 제어 정책 시행</a:t>
            </a:r>
            <a:br>
              <a:rPr lang="ko"/>
            </a:br>
            <a:r>
              <a:rPr lang="ko"/>
              <a:t>- NAT(Network Address Translation) 지원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방화벽 유형</a:t>
            </a:r>
            <a:br>
              <a:rPr lang="ko"/>
            </a:br>
            <a:r>
              <a:rPr lang="ko"/>
              <a:t>- 패킷 필터 방화벽 : 패킷 헤더 정보만 검사(Stateless)</a:t>
            </a:r>
            <a:br>
              <a:rPr lang="ko"/>
            </a:br>
            <a:r>
              <a:rPr lang="ko"/>
              <a:t>- 상태 기반 검사 방화벽 : 연결 상태 테이블 유지</a:t>
            </a:r>
            <a:br>
              <a:rPr lang="ko"/>
            </a:br>
            <a:r>
              <a:rPr lang="ko"/>
              <a:t>- 애플리케이션 방화벽 : Layer 7에서 동작, 심층 패킷 검사(Deep Packet Inspection)</a:t>
            </a:r>
            <a:br>
              <a:rPr lang="ko"/>
            </a:br>
            <a:r>
              <a:rPr lang="ko"/>
              <a:t>- 프록시 방화벽 : 클라이언트와 서버 사이에서 중개자 역할</a:t>
            </a:r>
            <a:br>
              <a:rPr lang="ko"/>
            </a:br>
            <a:r>
              <a:rPr lang="ko"/>
              <a:t>- 차세대 방화벽(NGFW) : 전통적 방화벽 기능 + IPS + 위협 인텔리전스 통합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배치</a:t>
            </a:r>
            <a:br>
              <a:rPr lang="ko"/>
            </a:br>
            <a:r>
              <a:rPr lang="ko"/>
              <a:t>- 네트워크 경계(인터넷과 내부 네트워크 사이)</a:t>
            </a:r>
            <a:br>
              <a:rPr lang="ko"/>
            </a:br>
            <a:r>
              <a:rPr lang="ko"/>
              <a:t>- DMZ(Demilitarized Zone) 구성</a:t>
            </a:r>
            <a:br>
              <a:rPr lang="ko"/>
            </a:br>
            <a:r>
              <a:rPr lang="ko"/>
              <a:t>- 내부 네트워크 세그먼트 간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제한 사항</a:t>
            </a:r>
            <a:br>
              <a:rPr lang="ko"/>
            </a:br>
            <a:r>
              <a:rPr lang="ko"/>
              <a:t>- 암호화된 트래픽 검사 어려움</a:t>
            </a:r>
            <a:br>
              <a:rPr lang="ko"/>
            </a:br>
            <a:r>
              <a:rPr lang="ko"/>
              <a:t>- 내부에서 발생하는 공격 탐지 불가</a:t>
            </a:r>
            <a:br>
              <a:rPr lang="ko"/>
            </a:br>
            <a:r>
              <a:rPr lang="ko"/>
              <a:t>- 알려지지 않은 공격 패턴 차단 어려움</a:t>
            </a:r>
            <a:br>
              <a:rPr lang="ko"/>
            </a:br>
            <a:r>
              <a:rPr lang="ko"/>
              <a:t>- 정상 트래픽으로 위장한 공격 탐지 어려움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IDS(</a:t>
            </a:r>
            <a:r>
              <a:rPr lang="ko"/>
              <a:t>Intrusion</a:t>
            </a:r>
            <a:r>
              <a:rPr lang="ko"/>
              <a:t> </a:t>
            </a:r>
            <a:r>
              <a:rPr lang="ko"/>
              <a:t>Detection System</a:t>
            </a:r>
            <a:r>
              <a:rPr lang="ko"/>
              <a:t>) - </a:t>
            </a:r>
            <a:r>
              <a:rPr lang="ko"/>
              <a:t>침입</a:t>
            </a:r>
            <a:r>
              <a:rPr lang="ko"/>
              <a:t> 탐지 시스템</a:t>
            </a:r>
            <a:endParaRPr/>
          </a:p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정의 : 네트워크나 시스템에서 발생하는 이벤트를 모니터링하고 분석하여 침입 가능성을 탐지하는 소프트웨어</a:t>
            </a:r>
            <a:br>
              <a:rPr lang="ko"/>
            </a:b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특징 </a:t>
            </a:r>
            <a:br>
              <a:rPr lang="ko"/>
            </a:br>
            <a:r>
              <a:rPr lang="ko"/>
              <a:t>- 수동적(Passive) : 트래픽을 복사하여 분석</a:t>
            </a:r>
            <a:br>
              <a:rPr lang="ko"/>
            </a:br>
            <a:r>
              <a:rPr lang="ko"/>
              <a:t>- 탐지만 수행, 트래픽 차단 없음</a:t>
            </a:r>
            <a:br>
              <a:rPr lang="ko"/>
            </a:br>
            <a:r>
              <a:rPr lang="ko"/>
              <a:t>- 관리자에게 알림 전송</a:t>
            </a:r>
            <a:br>
              <a:rPr lang="ko"/>
            </a:br>
            <a:r>
              <a:rPr lang="ko"/>
              <a:t>- 사후 분석 및 조사용 로그 생성</a:t>
            </a:r>
            <a:br>
              <a:rPr lang="ko"/>
            </a:b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유형</a:t>
            </a:r>
            <a:br>
              <a:rPr lang="ko"/>
            </a:br>
            <a:r>
              <a:rPr lang="ko"/>
              <a:t>- NIDS (Network-based IDS)</a:t>
            </a:r>
            <a:br>
              <a:rPr lang="ko"/>
            </a:br>
            <a:r>
              <a:rPr lang="ko"/>
              <a:t>	- 네트워크 트래픽 전체 모니터링</a:t>
            </a:r>
            <a:br>
              <a:rPr lang="ko"/>
            </a:br>
            <a:r>
              <a:rPr lang="ko"/>
              <a:t>	- 전략적 위치에 배치(스위치, span 포트 등)</a:t>
            </a:r>
            <a:br>
              <a:rPr lang="ko"/>
            </a:br>
            <a:r>
              <a:rPr lang="ko"/>
              <a:t>	- 여러 호스트 동시 보호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HIDS (Host-based IDS)</a:t>
            </a:r>
            <a:br>
              <a:rPr lang="ko"/>
            </a:br>
            <a:r>
              <a:rPr lang="ko"/>
              <a:t>- </a:t>
            </a:r>
            <a:r>
              <a:rPr lang="ko"/>
              <a:t>개별 호스트 / 서버에 설치</a:t>
            </a:r>
            <a:br>
              <a:rPr lang="ko"/>
            </a:br>
            <a:r>
              <a:rPr lang="ko"/>
              <a:t>- 시스템 로그, 파일 무결성, 프로세스 활동 모니터링</a:t>
            </a:r>
            <a:br>
              <a:rPr lang="ko"/>
            </a:br>
            <a:r>
              <a:rPr lang="ko"/>
              <a:t>- 호스트 내부 공격 탐지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WIDS (Wireless IDS) </a:t>
            </a:r>
            <a:br>
              <a:rPr lang="ko"/>
            </a:br>
            <a:r>
              <a:rPr lang="ko"/>
              <a:t>- 무선 네트워크 흐름 분석</a:t>
            </a:r>
            <a:br>
              <a:rPr lang="ko"/>
            </a:br>
            <a:r>
              <a:rPr lang="ko"/>
              <a:t>- DDoS, 웜, 정책 위반 등 탐지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2" name="Google Shape;82;p18"/>
          <p:cNvGraphicFramePr/>
          <p:nvPr/>
        </p:nvGraphicFramePr>
        <p:xfrm>
          <a:off x="1315800" y="2835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{B5D01BD4-BF12-436D-A0BC-18D8A8F16316}</a:tableStyleId>
              </a:tblPr>
              <a:tblGrid>
                <a:gridCol w="3256200"/>
                <a:gridCol w="3256200"/>
              </a:tblGrid>
              <a:tr h="364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장점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단점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64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광범위 한 탐지 능력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오탐률 높음(특히 이상 기반)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74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알려진 / 알려지지 않은 공격 모두 탐지 가능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공격 차단 불가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64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상세한 로그 및 포렌식 자료 제공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관리자의 수동 대응 필요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64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네트워크 성능에 영향 최소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암호화된 트래픽 분석 어려움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64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200">
                          <a:solidFill>
                            <a:schemeClr val="lt2"/>
                          </a:solidFill>
                        </a:rPr>
                        <a:t>대량의 알림 처리 부담</a:t>
                      </a:r>
                      <a:endParaRPr sz="1200">
                        <a:solidFill>
                          <a:schemeClr val="lt2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탐지 기법</a:t>
            </a:r>
            <a:br>
              <a:rPr lang="ko"/>
            </a:br>
            <a:r>
              <a:rPr lang="ko"/>
              <a:t>- 시그니처 기반(Signature-based)</a:t>
            </a:r>
            <a:br>
              <a:rPr lang="ko"/>
            </a:br>
            <a:r>
              <a:rPr lang="ko"/>
              <a:t>	- 알려진 공격 패턴과 비교</a:t>
            </a:r>
            <a:br>
              <a:rPr lang="ko"/>
            </a:br>
            <a:r>
              <a:rPr lang="ko"/>
              <a:t>	- 정확도 높음</a:t>
            </a:r>
            <a:br>
              <a:rPr lang="ko"/>
            </a:br>
            <a:r>
              <a:rPr lang="ko"/>
              <a:t>	- 새로운 / 변형된 공격 탐지에 취약</a:t>
            </a:r>
            <a:br>
              <a:rPr lang="ko"/>
            </a:br>
            <a:r>
              <a:rPr lang="ko"/>
              <a:t>	- 시그니처 DB 지속 업데이트 필요</a:t>
            </a:r>
            <a:br>
              <a:rPr lang="ko"/>
            </a:br>
            <a:r>
              <a:rPr lang="ko"/>
              <a:t>- 이상 기반(Anomaly-based)</a:t>
            </a:r>
            <a:br>
              <a:rPr lang="ko"/>
            </a:br>
            <a:r>
              <a:rPr lang="ko"/>
              <a:t>	- 정상 행동 베이스 라인 설정</a:t>
            </a:r>
            <a:br>
              <a:rPr lang="ko"/>
            </a:br>
            <a:r>
              <a:rPr lang="ko"/>
              <a:t>	- 편차 탐지</a:t>
            </a:r>
            <a:br>
              <a:rPr lang="ko"/>
            </a:br>
            <a:r>
              <a:rPr lang="ko"/>
              <a:t>	- 제로데이 공격 탐지 가능</a:t>
            </a:r>
            <a:br>
              <a:rPr lang="ko"/>
            </a:br>
            <a:r>
              <a:rPr lang="ko"/>
              <a:t>	- 오탐 발생률 높음</a:t>
            </a:r>
            <a:br>
              <a:rPr lang="ko"/>
            </a:br>
            <a:r>
              <a:rPr lang="ko"/>
              <a:t>- 상태 기반 프로토콜 분석(Stateful Protocol Analysis)</a:t>
            </a:r>
            <a:br>
              <a:rPr lang="ko"/>
            </a:br>
            <a:r>
              <a:rPr lang="ko"/>
              <a:t>	- 프로토콜 표준과 비교</a:t>
            </a:r>
            <a:br>
              <a:rPr lang="ko"/>
            </a:br>
            <a:r>
              <a:rPr lang="ko"/>
              <a:t>	- 프로토콜 오용 탐지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IPS (</a:t>
            </a:r>
            <a:r>
              <a:rPr lang="ko"/>
              <a:t>Intrusion</a:t>
            </a:r>
            <a:r>
              <a:rPr lang="ko"/>
              <a:t> Prevention System) - </a:t>
            </a:r>
            <a:r>
              <a:rPr lang="ko"/>
              <a:t>침입 차단 시스템</a:t>
            </a:r>
            <a:endParaRPr/>
          </a:p>
        </p:txBody>
      </p:sp>
      <p:sp>
        <p:nvSpPr>
          <p:cNvPr id="93" name="Google Shape;9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정의 : IDS의 모든 기능을 가지며, 추가로 탐지된 침입 시도를 능동적으로 차단할 수 있는 소프트웨어</a:t>
            </a:r>
            <a:br>
              <a:rPr lang="ko"/>
            </a:b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특징</a:t>
            </a:r>
            <a:br>
              <a:rPr lang="ko"/>
            </a:br>
            <a:r>
              <a:rPr lang="ko"/>
              <a:t>- 능동적(Active) : 트래픽 경로 상에 인라인 배치</a:t>
            </a:r>
            <a:br>
              <a:rPr lang="ko"/>
            </a:br>
            <a:r>
              <a:rPr lang="ko"/>
              <a:t>- 실시간 트래픽 검사 및 차단</a:t>
            </a:r>
            <a:br>
              <a:rPr lang="ko"/>
            </a:br>
            <a:r>
              <a:rPr lang="ko"/>
              <a:t>- IDS + 예방 기능</a:t>
            </a:r>
            <a:br>
              <a:rPr lang="ko"/>
            </a:br>
            <a:r>
              <a:rPr lang="ko"/>
              <a:t>- 자동화된 대응</a:t>
            </a:r>
            <a:br>
              <a:rPr lang="ko"/>
            </a:b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배치</a:t>
            </a:r>
            <a:br>
              <a:rPr lang="ko"/>
            </a:br>
            <a:r>
              <a:rPr lang="ko"/>
              <a:t>- 방화벽 바로 뒤(인라인 모드)</a:t>
            </a:r>
            <a:br>
              <a:rPr lang="ko"/>
            </a:br>
            <a:r>
              <a:rPr lang="ko"/>
              <a:t>- 모든 트래픽이 IPS를 통과</a:t>
            </a:r>
            <a:br>
              <a:rPr lang="ko"/>
            </a:br>
            <a:r>
              <a:rPr lang="ko"/>
              <a:t>- Layer 2 모드로 동작(브리지 모드)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예방 기능</a:t>
            </a:r>
            <a:br>
              <a:rPr lang="ko"/>
            </a:br>
            <a:r>
              <a:rPr lang="ko"/>
              <a:t>- 공격 자체 차단</a:t>
            </a:r>
            <a:br>
              <a:rPr lang="ko"/>
            </a:br>
            <a:r>
              <a:rPr lang="ko"/>
              <a:t>	- 악성 패킷 드롭 (IPS가 악성으로 판단한 패킷을 HTTP request에서 제거)</a:t>
            </a:r>
            <a:br>
              <a:rPr lang="ko"/>
            </a:br>
            <a:r>
              <a:rPr lang="ko"/>
              <a:t>	- 출발지 IP 주소 차단</a:t>
            </a:r>
            <a:br>
              <a:rPr lang="ko"/>
            </a:br>
            <a:r>
              <a:rPr lang="ko"/>
              <a:t>	- 연결 리셋 (TCP 연결을 강제로 종료시켜 공격 세션을 즉시 중단)</a:t>
            </a:r>
            <a:br>
              <a:rPr lang="ko"/>
            </a:br>
            <a:r>
              <a:rPr lang="ko"/>
              <a:t>	- 세션 종료 (애플리케이션 레벨의 세션을 종료)</a:t>
            </a:r>
            <a:br>
              <a:rPr lang="ko"/>
            </a:br>
            <a:r>
              <a:rPr lang="ko"/>
              <a:t>- 보안 환경 변경</a:t>
            </a:r>
            <a:br>
              <a:rPr lang="ko"/>
            </a:br>
            <a:r>
              <a:rPr lang="ko"/>
              <a:t>	- 방화벽 규칙 동적 수정</a:t>
            </a:r>
            <a:br>
              <a:rPr lang="ko"/>
            </a:br>
            <a:r>
              <a:rPr lang="ko"/>
              <a:t>	- 라우터 / 스위치 ACL 업데이트</a:t>
            </a:r>
            <a:br>
              <a:rPr lang="ko"/>
            </a:br>
            <a:r>
              <a:rPr lang="ko"/>
              <a:t>	- 호스트 방화벽 재구성</a:t>
            </a:r>
            <a:br>
              <a:rPr lang="ko"/>
            </a:br>
            <a:r>
              <a:rPr lang="ko"/>
              <a:t>	- 자동 패치 적용</a:t>
            </a:r>
            <a:br>
              <a:rPr lang="ko"/>
            </a:br>
            <a:r>
              <a:rPr lang="ko"/>
              <a:t>- 공격 콘텐츠 수정</a:t>
            </a:r>
            <a:br>
              <a:rPr lang="ko"/>
            </a:br>
            <a:r>
              <a:rPr lang="ko"/>
              <a:t>	- 악성 페이로드 제거 / 교체</a:t>
            </a:r>
            <a:br>
              <a:rPr lang="ko"/>
            </a:br>
            <a:r>
              <a:rPr lang="ko"/>
              <a:t>	- 정상 트래픽으로 변환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