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20" Type="http://schemas.openxmlformats.org/officeDocument/2006/relationships/hyperlink" Target="http://www.ktword.co.kr/test/view/view.php?m_temp1=774&amp;id=843" TargetMode="External"/><Relationship Id="rId22" Type="http://schemas.openxmlformats.org/officeDocument/2006/relationships/hyperlink" Target="http://www.ktword.co.kr/test/view/view.php?m_temp1=774&amp;id=843" TargetMode="External"/><Relationship Id="rId21" Type="http://schemas.openxmlformats.org/officeDocument/2006/relationships/hyperlink" Target="http://www.ktword.co.kr/test/view/view.php?m_temp1=774&amp;id=843" TargetMode="External"/><Relationship Id="rId24" Type="http://schemas.openxmlformats.org/officeDocument/2006/relationships/hyperlink" Target="http://www.ktword.co.kr/test/view/view.php?m_temp1=774&amp;id=843" TargetMode="External"/><Relationship Id="rId23" Type="http://schemas.openxmlformats.org/officeDocument/2006/relationships/hyperlink" Target="http://www.ktword.co.kr/test/view/view.php?m_temp1=774&amp;id=843" TargetMode="External"/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ktword.co.kr/test/view/view.php?m_temp1=774&amp;id=843" TargetMode="External"/><Relationship Id="rId3" Type="http://schemas.openxmlformats.org/officeDocument/2006/relationships/hyperlink" Target="http://www.ktword.co.kr/test/view/view.php?m_temp1=774&amp;id=843" TargetMode="External"/><Relationship Id="rId4" Type="http://schemas.openxmlformats.org/officeDocument/2006/relationships/hyperlink" Target="http://www.ktword.co.kr/test/view/view.php?m_temp1=774&amp;id=843" TargetMode="External"/><Relationship Id="rId9" Type="http://schemas.openxmlformats.org/officeDocument/2006/relationships/hyperlink" Target="http://www.ktword.co.kr/test/view/view.php?m_temp1=774&amp;id=843" TargetMode="External"/><Relationship Id="rId26" Type="http://schemas.openxmlformats.org/officeDocument/2006/relationships/hyperlink" Target="http://www.ktword.co.kr/test/view/view.php?m_temp1=3248&amp;id=232" TargetMode="External"/><Relationship Id="rId25" Type="http://schemas.openxmlformats.org/officeDocument/2006/relationships/hyperlink" Target="http://www.ktword.co.kr/test/view/view.php?m_temp1=774&amp;id=843" TargetMode="External"/><Relationship Id="rId28" Type="http://schemas.openxmlformats.org/officeDocument/2006/relationships/hyperlink" Target="http://www.ktword.co.kr/test/view/view.php?m_temp1=704&amp;id=1068" TargetMode="External"/><Relationship Id="rId27" Type="http://schemas.openxmlformats.org/officeDocument/2006/relationships/hyperlink" Target="http://www.ktword.co.kr/test/view/view.php?m_temp1=3248&amp;id=232" TargetMode="External"/><Relationship Id="rId5" Type="http://schemas.openxmlformats.org/officeDocument/2006/relationships/hyperlink" Target="http://www.ktword.co.kr/test/view/view.php?m_temp1=774&amp;id=843" TargetMode="External"/><Relationship Id="rId6" Type="http://schemas.openxmlformats.org/officeDocument/2006/relationships/hyperlink" Target="http://www.ktword.co.kr/test/view/view.php?m_temp1=774&amp;id=843" TargetMode="External"/><Relationship Id="rId29" Type="http://schemas.openxmlformats.org/officeDocument/2006/relationships/hyperlink" Target="http://www.ktword.co.kr/test/view/view.php?m_temp1=704&amp;id=1068" TargetMode="External"/><Relationship Id="rId7" Type="http://schemas.openxmlformats.org/officeDocument/2006/relationships/hyperlink" Target="http://www.ktword.co.kr/test/view/view.php?m_temp1=774&amp;id=843" TargetMode="External"/><Relationship Id="rId8" Type="http://schemas.openxmlformats.org/officeDocument/2006/relationships/hyperlink" Target="http://www.ktword.co.kr/test/view/view.php?m_temp1=774&amp;id=843" TargetMode="External"/><Relationship Id="rId31" Type="http://schemas.openxmlformats.org/officeDocument/2006/relationships/hyperlink" Target="http://www.ktword.co.kr/test/view/view.php?m_temp1=774&amp;id=843" TargetMode="External"/><Relationship Id="rId30" Type="http://schemas.openxmlformats.org/officeDocument/2006/relationships/hyperlink" Target="http://www.ktword.co.kr/test/view/view.php?m_temp1=774&amp;id=843" TargetMode="External"/><Relationship Id="rId11" Type="http://schemas.openxmlformats.org/officeDocument/2006/relationships/hyperlink" Target="http://www.ktword.co.kr/test/view/view.php?m_temp1=2290&amp;id=449" TargetMode="External"/><Relationship Id="rId10" Type="http://schemas.openxmlformats.org/officeDocument/2006/relationships/hyperlink" Target="http://www.ktword.co.kr/test/view/view.php?m_temp1=2290&amp;id=449" TargetMode="External"/><Relationship Id="rId13" Type="http://schemas.openxmlformats.org/officeDocument/2006/relationships/hyperlink" Target="http://www.ktword.co.kr/test/view/view.php?m_temp1=2290&amp;id=449" TargetMode="External"/><Relationship Id="rId12" Type="http://schemas.openxmlformats.org/officeDocument/2006/relationships/hyperlink" Target="http://www.ktword.co.kr/test/view/view.php?m_temp1=2290&amp;id=449" TargetMode="External"/><Relationship Id="rId15" Type="http://schemas.openxmlformats.org/officeDocument/2006/relationships/hyperlink" Target="http://www.ktword.co.kr/test/view/view.php?m_temp1=3248&amp;id=232" TargetMode="External"/><Relationship Id="rId14" Type="http://schemas.openxmlformats.org/officeDocument/2006/relationships/hyperlink" Target="http://www.ktword.co.kr/test/view/view.php?m_temp1=3248&amp;id=232" TargetMode="External"/><Relationship Id="rId17" Type="http://schemas.openxmlformats.org/officeDocument/2006/relationships/hyperlink" Target="http://www.ktword.co.kr/test/view/view.php?m_temp1=497&amp;id=772" TargetMode="External"/><Relationship Id="rId16" Type="http://schemas.openxmlformats.org/officeDocument/2006/relationships/hyperlink" Target="http://www.ktword.co.kr/test/view/view.php?m_temp1=497&amp;id=772" TargetMode="External"/><Relationship Id="rId19" Type="http://schemas.openxmlformats.org/officeDocument/2006/relationships/hyperlink" Target="http://www.ktword.co.kr/test/view/view.php?m_temp1=774&amp;id=843" TargetMode="External"/><Relationship Id="rId18" Type="http://schemas.openxmlformats.org/officeDocument/2006/relationships/hyperlink" Target="http://www.ktword.co.kr/test/view/view.php?m_temp1=774&amp;id=843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84b742e4b8_0_4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84b742e4b8_0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84b742e4b8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84b742e4b8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4b742e4b8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4b742e4b8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84b742e4b8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84b742e4b8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84b742e4b8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84b742e4b8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ko" sz="1800">
                <a:solidFill>
                  <a:schemeClr val="dk1"/>
                </a:solidFill>
              </a:rPr>
              <a:t>세그먼트 1 (SYN 세그먼트) : 연결 요청</a:t>
            </a:r>
            <a:endParaRPr sz="18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1"/>
                </a:solidFill>
              </a:rPr>
              <a:t>클라이언트 쪽에서 연결 요청 (SYN 세그먼트)</a:t>
            </a:r>
            <a:endParaRPr sz="18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1"/>
                </a:solidFill>
              </a:rPr>
              <a:t>이때 클라이언트의 SYN 플래그 = 1로 설정되고 클라이언트의 헤더 필드 순서번호 (ISN) = J 설정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	클라이언트 상태는 SYN-SENT로 변경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ko" sz="1800">
                <a:solidFill>
                  <a:schemeClr val="dk1"/>
                </a:solidFill>
              </a:rPr>
              <a:t>세그먼트 2 (SYN+ACK 세그먼트) : 연결 허락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TCP 제어 플래그 : SYN = 1 , ACK = 1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TCP 헤더 필드 : 서버 측 순서번호 할당(ISN) = K, 확인응답 번호 (수신된 순서 번호 즉 J + 1)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	클라이언트로부터 수신을 기대하는 다음 순서를 확인응답하며 전송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자신의 순서 번호 K와 승인번호 J + 1을 전송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서버는 상태를 LISTEN -&gt; SYN-RECEIVED로 변경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여기까지를 절반 개방(Half Open)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ko" sz="1800">
                <a:solidFill>
                  <a:schemeClr val="dk1"/>
                </a:solidFill>
              </a:rPr>
              <a:t>세그먼트 3 (ACK 세그먼트) : 연결 설정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단순히 ACK 전송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클라이언트의 ACK 플래그 = 1로 설정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TCP 헤더 필드 : 승인번호 (수신된 순서번호 K +1) / 확인 응답번호는 이전의 SYN+ACK 세그먼트의 J+1을 복사해서 사용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클라이언트, 서버 모두 ESTABLISHED 상태로 변경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클라이언트 SYN-SENT -&gt; ESTABLISHED</a:t>
            </a:r>
            <a:br>
              <a:rPr lang="ko" sz="1800">
                <a:solidFill>
                  <a:schemeClr val="dk1"/>
                </a:solidFill>
              </a:rPr>
            </a:br>
            <a:r>
              <a:rPr lang="ko" sz="1800">
                <a:solidFill>
                  <a:schemeClr val="dk1"/>
                </a:solidFill>
              </a:rPr>
              <a:t>서버 SYN-RECEIVED -&gt; ESTABLISIHED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ko" sz="1800">
                <a:solidFill>
                  <a:schemeClr val="dk1"/>
                </a:solidFill>
              </a:rPr>
              <a:t>회선이 작동하며 양방간의 통신 데이터 교신 시작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1"/>
                </a:solidFill>
              </a:rPr>
              <a:t>플래그 위주로 세그먼트별로 어떻게 작동하는지 정확하게 알 것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4b742e4b8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4b742e4b8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 sz="1800"/>
              <a:t>FIN 세그먼트 : 클라이언트 쪽에서의 연결 종료 요청</a:t>
            </a:r>
            <a:br>
              <a:rPr lang="ko" sz="1800"/>
            </a:br>
            <a:r>
              <a:rPr lang="ko" sz="1800"/>
              <a:t>- TCP 제어 플래그 : 클라이언트 FIN 제어비트 = 1  </a:t>
            </a:r>
            <a:br>
              <a:rPr lang="ko" sz="1800"/>
            </a:br>
            <a:r>
              <a:rPr lang="ko" sz="1800"/>
              <a:t>- 순서번호 : K(연결된 상태에서 마지막 순서번호 보다 하나 높은 값)</a:t>
            </a:r>
            <a:br>
              <a:rPr lang="ko" sz="1800"/>
            </a:br>
            <a:r>
              <a:rPr lang="ko" sz="1800"/>
              <a:t>- 클라이언트의 상태가 ESTABLISHED -&gt; FIN-WAIT1으로 변경</a:t>
            </a:r>
            <a:br>
              <a:rPr lang="ko" sz="1800"/>
            </a:br>
            <a:r>
              <a:rPr lang="ko" sz="1800"/>
              <a:t>- 서버의 상태는 아직 ESTABLISHED 유지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 sz="1800"/>
              <a:t>ACK 세그먼트 : 연결 종료 요청에 따른 서버 측의 응답</a:t>
            </a:r>
            <a:br>
              <a:rPr lang="ko" sz="1800"/>
            </a:br>
            <a:r>
              <a:rPr lang="ko" sz="1800"/>
              <a:t>- TCP 제어플래그 : 서버의 ACK 제어비트 = 1</a:t>
            </a:r>
            <a:br>
              <a:rPr lang="ko" sz="1800"/>
            </a:br>
            <a:r>
              <a:rPr lang="ko" sz="1800"/>
              <a:t>- 순서번호 : L</a:t>
            </a:r>
            <a:br>
              <a:rPr lang="ko" sz="1800"/>
            </a:br>
            <a:r>
              <a:rPr lang="ko" sz="1800"/>
              <a:t>- 확인응답 번호 : K +1</a:t>
            </a:r>
            <a:br>
              <a:rPr lang="ko" sz="1800"/>
            </a:br>
            <a:r>
              <a:rPr lang="ko" sz="1800"/>
              <a:t>- 클라이언트의 상태가 FIN-WAIT1 -&gt; FIN-WAIT2으로 변경</a:t>
            </a:r>
            <a:br>
              <a:rPr lang="ko" sz="1800"/>
            </a:br>
            <a:r>
              <a:rPr lang="ko" sz="1800"/>
              <a:t>- 서버의 상태가 ESTABLISHED -&gt; CLOSE-WAIT으로 변경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 sz="1800"/>
              <a:t>FIN + ACK 세그먼트 : 서버 측의 종료 알림</a:t>
            </a:r>
            <a:br>
              <a:rPr lang="ko" sz="1800"/>
            </a:br>
            <a:r>
              <a:rPr lang="ko" sz="1800"/>
              <a:t>- TCP 제어 플래그 :  서버 FIN 제어 비트 = 1, ACK = 1</a:t>
            </a:r>
            <a:br>
              <a:rPr lang="ko" sz="1800"/>
            </a:br>
            <a:r>
              <a:rPr lang="ko" sz="1800"/>
              <a:t>- 순서번호 : L</a:t>
            </a:r>
            <a:br>
              <a:rPr lang="ko" sz="1800"/>
            </a:br>
            <a:r>
              <a:rPr lang="ko" sz="1800"/>
              <a:t>- 확인응답번호 : K+1</a:t>
            </a:r>
            <a:br>
              <a:rPr lang="ko" sz="1800"/>
            </a:br>
            <a:r>
              <a:rPr lang="ko" sz="1800"/>
              <a:t>- 클라이언트의 상태가 FIN-WAIT2 -&gt; TIME-WAIT으로 변경</a:t>
            </a:r>
            <a:br>
              <a:rPr lang="ko" sz="1800"/>
            </a:br>
            <a:r>
              <a:rPr lang="ko" sz="1800"/>
              <a:t>- 서버의 상태가 CLOSED WAIT -&gt; LAST-ACK으로 변경</a:t>
            </a:r>
            <a:br>
              <a:rPr lang="ko" sz="1800"/>
            </a:b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ko" sz="1800"/>
              <a:t>ACK 세그먼트 : 클라이언트의 최종종료 확인</a:t>
            </a:r>
            <a:br>
              <a:rPr lang="ko" sz="1800"/>
            </a:br>
            <a:r>
              <a:rPr lang="ko" sz="1800"/>
              <a:t>- TCP 제어 플래그 : 클라이언트 ACK 제어비트 = 1</a:t>
            </a:r>
            <a:br>
              <a:rPr lang="ko" sz="1800"/>
            </a:br>
            <a:r>
              <a:rPr lang="ko" sz="1800"/>
              <a:t>- 순서번호 : K</a:t>
            </a:r>
            <a:br>
              <a:rPr lang="ko" sz="1800"/>
            </a:br>
            <a:r>
              <a:rPr lang="ko" sz="1800"/>
              <a:t>- 확인응답번호 : L+1</a:t>
            </a:r>
            <a:br>
              <a:rPr lang="ko" sz="1800"/>
            </a:br>
            <a:r>
              <a:rPr lang="ko" sz="1800"/>
              <a:t>- 클라이언트의 상태가 TIME-WAIT -&gt; CLOSED로 변경(2MSL = Maximum Segment Lifetime 대기 후) : TIME-WAIT이 필요한 이유는 지연된 패킷이 새로운 연결에 영향을 주는 것을 방지하고 마지막 ACK가 손실된 경우 서버의 FIN 재전송에 대응</a:t>
            </a:r>
            <a:br>
              <a:rPr lang="ko" sz="1800"/>
            </a:br>
            <a:r>
              <a:rPr lang="ko" sz="1800"/>
              <a:t>- 서버의 상태가 LAST-ACK -&gt;CLOSED로 변경</a:t>
            </a:r>
            <a:endParaRPr sz="18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84b742e4b8_0_3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84b742e4b8_0_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84b742e4b8_0_3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84b742e4b8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600">
                <a:solidFill>
                  <a:srgbClr val="595959"/>
                </a:solidFill>
              </a:rPr>
              <a:t>SACK</a:t>
            </a:r>
            <a:br>
              <a:rPr lang="ko" sz="1600">
                <a:solidFill>
                  <a:srgbClr val="595959"/>
                </a:solidFill>
              </a:rPr>
            </a:br>
            <a:r>
              <a:rPr lang="ko" sz="1600">
                <a:solidFill>
                  <a:srgbClr val="595959"/>
                </a:solidFill>
              </a:rPr>
              <a:t>여러 세그먼트 중 손실된 세그먼트 만 선택적으로 확인응답하는 방식</a:t>
            </a:r>
            <a:endParaRPr sz="16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>
                <a:solidFill>
                  <a:srgbClr val="595959"/>
                </a:solidFill>
              </a:rPr>
              <a:t>ECN</a:t>
            </a:r>
            <a:br>
              <a:rPr lang="ko" sz="1600">
                <a:solidFill>
                  <a:srgbClr val="595959"/>
                </a:solidFill>
              </a:rPr>
            </a:br>
            <a:r>
              <a:rPr lang="ko" sz="1600">
                <a:solidFill>
                  <a:srgbClr val="595959"/>
                </a:solidFill>
              </a:rPr>
              <a:t>혼잡 알림 필드 사용</a:t>
            </a:r>
            <a:endParaRPr sz="16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>
                <a:solidFill>
                  <a:srgbClr val="595959"/>
                </a:solidFill>
              </a:rPr>
              <a:t>주로 빠른 재전송은, 중복 ACK에 의해 유발</a:t>
            </a:r>
            <a:br>
              <a:rPr lang="ko" sz="1600">
                <a:solidFill>
                  <a:srgbClr val="595959"/>
                </a:solidFill>
              </a:rPr>
            </a:br>
            <a:r>
              <a:rPr lang="ko" sz="1600">
                <a:solidFill>
                  <a:schemeClr val="dk1"/>
                </a:solidFill>
              </a:rPr>
              <a:t>중복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ACK</a:t>
            </a:r>
            <a:r>
              <a:rPr lang="ko" sz="1600">
                <a:solidFill>
                  <a:schemeClr val="dk1"/>
                </a:solidFill>
              </a:rPr>
              <a:t> (Duplicate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Acknowledgement</a:t>
            </a:r>
            <a:r>
              <a:rPr lang="ko" sz="1600">
                <a:solidFill>
                  <a:schemeClr val="dk1"/>
                </a:solidFill>
              </a:rPr>
              <a:t>)  :  하나의 원래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ACK</a:t>
            </a:r>
            <a:r>
              <a:rPr lang="ko" sz="1600">
                <a:solidFill>
                  <a:schemeClr val="dk1"/>
                </a:solidFill>
              </a:rPr>
              <a:t>와 중복된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ACK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>
                <a:solidFill>
                  <a:schemeClr val="dk1"/>
                </a:solidFill>
              </a:rPr>
              <a:t>           .. 일련의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세그먼트</a:t>
            </a:r>
            <a:r>
              <a:rPr lang="ko" sz="1600">
                <a:solidFill>
                  <a:schemeClr val="dk1"/>
                </a:solidFill>
              </a:rPr>
              <a:t>를 연이어 전송할 때, 중간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세그먼트</a:t>
            </a:r>
            <a:r>
              <a:rPr lang="ko" sz="1600">
                <a:solidFill>
                  <a:schemeClr val="dk1"/>
                </a:solidFill>
              </a:rPr>
              <a:t>가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손실</a:t>
            </a:r>
            <a:r>
              <a:rPr lang="ko" sz="1600">
                <a:solidFill>
                  <a:schemeClr val="dk1"/>
                </a:solidFill>
              </a:rPr>
              <a:t>되어 수신되면,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>
                <a:solidFill>
                  <a:schemeClr val="dk1"/>
                </a:solidFill>
              </a:rPr>
              <a:t>           .. 수신측은, 모두 같은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순서번호</a:t>
            </a:r>
            <a:r>
              <a:rPr lang="ko" sz="1600">
                <a:solidFill>
                  <a:schemeClr val="dk1"/>
                </a:solidFill>
              </a:rPr>
              <a:t>인 중복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ACK</a:t>
            </a:r>
            <a:r>
              <a:rPr lang="ko" sz="1600">
                <a:solidFill>
                  <a:schemeClr val="dk1"/>
                </a:solidFill>
              </a:rPr>
              <a:t>를 발생시키며, 즉각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확인응답</a:t>
            </a:r>
            <a:r>
              <a:rPr lang="ko" sz="1600">
                <a:solidFill>
                  <a:schemeClr val="dk1"/>
                </a:solidFill>
              </a:rPr>
              <a:t>을 함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>
                <a:solidFill>
                  <a:schemeClr val="dk1"/>
                </a:solidFill>
              </a:rPr>
              <a:t>           .. 즉, 중복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ACK</a:t>
            </a:r>
            <a:r>
              <a:rPr lang="ko" sz="1600">
                <a:solidFill>
                  <a:schemeClr val="dk1"/>
                </a:solidFill>
              </a:rPr>
              <a:t>는, 순서 역전 및 중간에 뻥뚫린 구멍이 있음을 의미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>
                <a:solidFill>
                  <a:schemeClr val="dk1"/>
                </a:solidFill>
              </a:rPr>
              <a:t>        . 한편, 송신측은, 중복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2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ACK</a:t>
            </a:r>
            <a:r>
              <a:rPr lang="ko" sz="1600">
                <a:solidFill>
                  <a:schemeClr val="dk1"/>
                </a:solidFill>
              </a:rPr>
              <a:t>를 받으면, 이를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2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2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손실</a:t>
            </a:r>
            <a:r>
              <a:rPr lang="ko" sz="1600">
                <a:solidFill>
                  <a:schemeClr val="dk1"/>
                </a:solidFill>
              </a:rPr>
              <a:t>인지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지연</a:t>
            </a:r>
            <a:r>
              <a:rPr lang="ko" sz="1600">
                <a:solidFill>
                  <a:schemeClr val="dk1"/>
                </a:solidFill>
              </a:rPr>
              <a:t>인지를 구분키 위해,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>
                <a:solidFill>
                  <a:schemeClr val="dk1"/>
                </a:solidFill>
              </a:rPr>
              <a:t>           .. 수 개 정도(통상,3개) 기다림 (duplicate</a:t>
            </a:r>
            <a:r>
              <a:rPr lang="ko" sz="1600">
                <a:solidFill>
                  <a:schemeClr val="dk1"/>
                </a:solidFill>
                <a:uFill>
                  <a:noFill/>
                </a:uFill>
                <a:hlinkClick r:id="rId3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ko" sz="1600">
                <a:solidFill>
                  <a:srgbClr val="000080"/>
                </a:solidFill>
                <a:uFill>
                  <a:noFill/>
                </a:uFill>
                <a:hlinkClick r:id="rId3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ACK</a:t>
            </a:r>
            <a:r>
              <a:rPr lang="ko" sz="1600">
                <a:solidFill>
                  <a:schemeClr val="dk1"/>
                </a:solidFill>
              </a:rPr>
              <a:t> threshold or dupthresh)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84b742e4b8_0_3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84b742e4b8_0_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600"/>
              <a:t>신뢰성이 낮은 프로토콜이며 완전성을 보증하지 않음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600"/>
              <a:t>가상회선을 굳이 확립할 필요가 없으며 유연하고 실시간적 응용 데이터 전송에 적합</a:t>
            </a:r>
            <a:br>
              <a:rPr lang="ko" sz="1600"/>
            </a:b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600"/>
              <a:t>순서제어 없음 -&gt; TCP 헤더와 달리 순서번호 필드가 존재하지 않음</a:t>
            </a:r>
            <a:br>
              <a:rPr lang="ko" sz="1600"/>
            </a:br>
            <a:r>
              <a:rPr lang="ko" sz="1600"/>
              <a:t>오류제어 없음 -&gt; UDP를 사용하는 프로그램 쪽에서 오류제어 기능을 갖춰야함</a:t>
            </a:r>
            <a:endParaRPr sz="16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84b742e4b8_0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84b742e4b8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84b742e4b8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84b742e4b8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처음 그림이 TCP의 구조 밑의 그림이 TCP 헤더의 구조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기본 특성 TCP는 연결 지향적이고 신뢰성을 보장하는 전송 계층 프로토콜입니다.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주요 특징 :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연결 지향적 : 3-way handshake를 통한 연결 설정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신뢰성 보장 : 패킷 손실, 중복, 순서바뀜 방지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전이중 통신 : 양방향 동시 데이터 전송 지원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흐름 제어 : Window Size를 통한 송신 속도 조절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혼잡 제어 : 네트워크 상태에 따른 전송량 조절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최신 표준 : RFC 9293(2022년)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40년 이상 사용된 프로토콜의 현대적 표준화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기존의 여러 RFC에 분산되어 있던 TCP 변경사항들을 하나로 통합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RFC 793, 879, 2873, 6093, 6429, 6528, 6691 대체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다음으로는 헤더의 구조에 대해 설명하겠습니다.</a:t>
            </a:r>
            <a:endParaRPr sz="14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84b742e4b8_0_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84b742e4b8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500"/>
              <a:t>흐름제어는 조사는 했는데 한국어 이해못하는 중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500"/>
              <a:t>TCP UDP 보안 취약점 및 서비스에 대해서도 조사했지만 검증 불가로 인해 추가하지 않음</a:t>
            </a:r>
            <a:endParaRPr sz="15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84b742e4b8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84b742e4b8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ko" sz="1300"/>
              <a:t>2개의 IP 주소 및 2개의 포트 번호에 의해 4개가 하나의 연결을 식별합니다.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ko" sz="1300"/>
              <a:t>즉 (발신지 IP 주소 , 발신지 포트번호), (수신지 IP 주소 , 수신지 포트 번호)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ko" sz="1300"/>
              <a:t>위의 4가지 값에 의해, TCP 연결과 그 방향도 식별이 가능해집니다.</a:t>
            </a:r>
            <a:endParaRPr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4b742e4b8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4b742e4b8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ko" sz="1300">
                <a:solidFill>
                  <a:schemeClr val="dk1"/>
                </a:solidFill>
              </a:rPr>
              <a:t>Sequence Number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-"/>
            </a:pPr>
            <a:r>
              <a:rPr lang="ko" sz="1300">
                <a:solidFill>
                  <a:schemeClr val="dk1"/>
                </a:solidFill>
              </a:rPr>
              <a:t>순서 번호 (ISN, Initial Sequence Number) : 초기 TCP 연결설정을 위한 것 / 난수 발생기로 초기 순서번호(ISN)을 생성하고, 이를 순서번호 필드에 넣어보냄. / TCP는 양방향이므로 각 방향마다 다른 ISN 번호가 사용됩니다.</a:t>
            </a:r>
            <a:br>
              <a:rPr lang="ko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-"/>
            </a:pPr>
            <a:r>
              <a:rPr lang="ko" sz="1300">
                <a:solidFill>
                  <a:schemeClr val="dk1"/>
                </a:solidFill>
              </a:rPr>
              <a:t>순서번호는 TCP 세그먼트의 첫번째 바이트에 부여되는 번호를 뜻합니다.</a:t>
            </a:r>
            <a:br>
              <a:rPr lang="ko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-"/>
            </a:pPr>
            <a:r>
              <a:rPr lang="ko" sz="1300">
                <a:solidFill>
                  <a:schemeClr val="dk1"/>
                </a:solidFill>
              </a:rPr>
              <a:t>난수 발생기  : 4㎲(마이크로세컨드) 마다 1씩 증가하는 12비트 카운터에 의해 구현</a:t>
            </a:r>
            <a:br>
              <a:rPr lang="ko" sz="1300">
                <a:solidFill>
                  <a:schemeClr val="dk1"/>
                </a:solidFill>
              </a:rPr>
            </a:br>
            <a:r>
              <a:rPr lang="ko" sz="1300">
                <a:solidFill>
                  <a:schemeClr val="dk1"/>
                </a:solidFill>
              </a:rPr>
              <a:t>. 최댓값 도달 후 ‘0’으로 되돌아감 (Sequence Number Wrapping)</a:t>
            </a:r>
            <a:br>
              <a:rPr lang="ko" sz="1300">
                <a:solidFill>
                  <a:schemeClr val="dk1"/>
                </a:solidFill>
              </a:rPr>
            </a:br>
            <a:r>
              <a:rPr lang="ko" sz="1300">
                <a:solidFill>
                  <a:schemeClr val="dk1"/>
                </a:solidFill>
              </a:rPr>
              <a:t>. 데이터 매핑 : 실제 전송 데이터의 첫 바이트 위치를 나타냄</a:t>
            </a:r>
            <a:br>
              <a:rPr lang="ko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-"/>
            </a:pPr>
            <a:r>
              <a:rPr lang="ko" sz="1300">
                <a:solidFill>
                  <a:schemeClr val="dk1"/>
                </a:solidFill>
              </a:rPr>
              <a:t>순서 가능 범위 : 시작은 임의의 값으로 시작하여 최대 2^32 - 1(4,294,967,295) 이후에는 ’0’으로 되어 시작함. / 최대는 32비트이므로 최대 4기가 바이트(2^32) 크기의 송신 데이터에 순서화 된 일련번호를 붙일 수 있습니다.</a:t>
            </a:r>
            <a:br>
              <a:rPr lang="ko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indent="0" lvl="0" marL="1828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dk1"/>
                </a:solidFill>
              </a:rPr>
              <a:t>㎲ = 마이크로세컨드</a:t>
            </a: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4b742e4b8_0_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84b742e4b8_0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4b742e4b8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84b742e4b8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수신측이 다음에 받기를 기대하는 바이트의 순서번호입니다.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ko" sz="1400"/>
              <a:t>수신하기를 기대하는 다음 바이트 번호 = (마지막 수신 성공 순서번호 + 1)</a:t>
            </a:r>
            <a:endParaRPr sz="14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4b742e4b8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4b742e4b8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데이터 시작점 식별 : TCP 데이터가 어디서부터 시작하는지 정확히 알려줌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프로토콜 스택 처리 : 수신측에서 헤더와 데이터를 정확히 분리</a:t>
            </a:r>
            <a:endParaRPr sz="1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4b742e4b8_0_4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84b742e4b8_0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84b742e4b8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84b742e4b8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 sz="1400"/>
              <a:t>전통적 방식: 혼잡 → 패킷 손실 → 타임아웃 → 재전송 → 성능 저하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ECN 방식: 혼잡 → ECN 마킹 → ECE 플래그 → 즉시 혼잡제어 → 패킷 손실 없음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400"/>
              <a:t>패킷 손실 없이 혼잡제어가 가능하여 네트워크 전체 성능 향상</a:t>
            </a:r>
            <a:endParaRPr sz="14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101800"/>
            <a:ext cx="8520600" cy="939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ko" sz="5780"/>
              <a:t>TCP / UDP</a:t>
            </a:r>
            <a:endParaRPr sz="578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ko" sz="1600"/>
            </a:br>
            <a:r>
              <a:rPr lang="ko" sz="1600"/>
              <a:t>- PSH(Push) : 버퍼링된 데이터를 가능한 빨리 상위 계층 응용프로그램에 즉시 전달</a:t>
            </a:r>
            <a:br>
              <a:rPr lang="ko" sz="1600"/>
            </a:br>
            <a:r>
              <a:rPr lang="ko" sz="1600"/>
              <a:t>	. 수신 측은 버퍼가 차는 것을 기다리지 않고 즉시 버퍼된 데이터를 응용프로그램에 전달</a:t>
            </a:r>
            <a:br>
              <a:rPr lang="ko" sz="1600"/>
            </a:br>
            <a:br>
              <a:rPr lang="ko" sz="1600"/>
            </a:br>
            <a:r>
              <a:rPr lang="ko" sz="1600"/>
              <a:t>- RST(Reset) : 연절 강제 재설정</a:t>
            </a:r>
            <a:br>
              <a:rPr lang="ko" sz="1600"/>
            </a:br>
            <a:r>
              <a:rPr lang="ko" sz="1600"/>
              <a:t>	. 현재 TCP 연결(ESTABLISHED)을 즉시 강제로 종료하고 모든 상태를 리셋</a:t>
            </a:r>
            <a:br>
              <a:rPr lang="ko" sz="1600"/>
            </a:br>
            <a:r>
              <a:rPr lang="ko" sz="1600"/>
              <a:t>	. 강제 리셋 RST = 1</a:t>
            </a:r>
            <a:br>
              <a:rPr lang="ko" sz="1600"/>
            </a:br>
            <a:r>
              <a:rPr lang="ko" sz="1600"/>
              <a:t>	. 기존의 연결을 강제로 종료 이를 통해 재설정</a:t>
            </a:r>
            <a:br>
              <a:rPr lang="ko" sz="1600"/>
            </a:br>
            <a:br>
              <a:rPr lang="ko" sz="1600"/>
            </a:br>
            <a:r>
              <a:rPr lang="ko" sz="1600"/>
              <a:t>- SYN(Synchronize) : TCP 연결 설정을 위한 순서번호(ISN)의 동기화</a:t>
            </a:r>
            <a:br>
              <a:rPr lang="ko" sz="1600"/>
            </a:br>
            <a:r>
              <a:rPr lang="ko" sz="1600"/>
              <a:t>	. 연결 요청 : SYN = 1, ACK = 0 (SYN 세그먼트)</a:t>
            </a:r>
            <a:br>
              <a:rPr lang="ko" sz="1600"/>
            </a:br>
            <a:r>
              <a:rPr lang="ko" sz="1600"/>
              <a:t>	. 연결 허락 : SYN = 1, ACK = 1 (SYN + ACK 세그먼트)</a:t>
            </a:r>
            <a:br>
              <a:rPr lang="ko" sz="1600"/>
            </a:br>
            <a:r>
              <a:rPr lang="ko" sz="1600"/>
              <a:t>	. 연결 설정 : ACK = 1	        (ACK 세그먼트)</a:t>
            </a:r>
            <a:br>
              <a:rPr lang="ko" sz="1600"/>
            </a:br>
            <a:r>
              <a:rPr lang="ko" sz="1600"/>
              <a:t>	. 송수신 간의 순서번호 동기화</a:t>
            </a:r>
            <a:br>
              <a:rPr lang="ko" sz="1600"/>
            </a:br>
            <a:r>
              <a:rPr lang="ko" sz="1600"/>
              <a:t>	. 연결을 위한 플래그</a:t>
            </a:r>
            <a:br>
              <a:rPr lang="ko" sz="1600"/>
            </a:br>
            <a:br>
              <a:rPr lang="ko" sz="1600"/>
            </a:br>
            <a:r>
              <a:rPr lang="ko" sz="1600"/>
              <a:t>- FIN(Finish) : 송신측에서 더 이상 전송할 데이터가 없음을 알리고 연결 종료를 요청</a:t>
            </a:r>
            <a:br>
              <a:rPr lang="ko" sz="1600"/>
            </a:br>
            <a:r>
              <a:rPr lang="ko" sz="1600"/>
              <a:t>	. 종료요청 : FIN = 1			(FIN 세그먼트)</a:t>
            </a:r>
            <a:br>
              <a:rPr lang="ko" sz="1600"/>
            </a:br>
            <a:r>
              <a:rPr lang="ko" sz="1600"/>
              <a:t>	. 종료응답 : FIN = 1, ACK = 1		(FIN + ACK 세그먼트)</a:t>
            </a:r>
            <a:br>
              <a:rPr lang="ko" sz="1600"/>
            </a:br>
            <a:r>
              <a:rPr lang="ko" sz="1600"/>
              <a:t>	. 연결을 종료하고 싶음을 상대에게 알림</a:t>
            </a:r>
            <a:br>
              <a:rPr lang="ko" sz="1600"/>
            </a:br>
            <a:r>
              <a:rPr lang="ko" sz="1600"/>
              <a:t>	. 연결을 종료하는 플래그</a:t>
            </a:r>
            <a:br>
              <a:rPr lang="ko"/>
            </a:br>
            <a:endParaRPr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 sz="2000"/>
              <a:t>Window size (16 bits)</a:t>
            </a:r>
            <a:br>
              <a:rPr lang="ko" sz="2000"/>
            </a:br>
            <a:br>
              <a:rPr lang="ko" sz="2000"/>
            </a:br>
            <a:r>
              <a:rPr lang="ko" sz="1600"/>
              <a:t>- 흐름제어를 위해 사용하는 16비트 필드(65,535 byte 까지)</a:t>
            </a:r>
            <a:br>
              <a:rPr lang="ko" sz="1600"/>
            </a:br>
            <a:r>
              <a:rPr lang="ko" sz="1600"/>
              <a:t>- TCP 흐름제어를 위해 송신자에게 자신의 수신 버퍼 여유용량 크기를 지속적으로 통보</a:t>
            </a:r>
            <a:br>
              <a:rPr lang="ko" sz="1600"/>
            </a:br>
            <a:r>
              <a:rPr lang="ko" sz="1600"/>
              <a:t>   . TCP 연결을 양방향이므로, 매 TCP 세그먼트 전송시 이 필드에 자신의 수신 버퍼 용량을 전송</a:t>
            </a:r>
            <a:br>
              <a:rPr lang="ko" sz="1600"/>
            </a:br>
            <a:r>
              <a:rPr lang="ko" sz="1600"/>
              <a:t>   . 양방향 모두 수신측에 의해 능동적으로 흐름제어를 수행</a:t>
            </a:r>
            <a:br>
              <a:rPr lang="ko" sz="1600"/>
            </a:br>
            <a:br>
              <a:rPr lang="ko" sz="1600"/>
            </a:br>
            <a:r>
              <a:rPr lang="ko" sz="1600"/>
              <a:t>수신측 버퍼: 4096바이트, 현재 사용량: 2048바이트</a:t>
            </a:r>
            <a:endParaRPr sz="1600"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/>
              <a:t>→ Window Size = 2048 (여유 공간)</a:t>
            </a:r>
            <a:endParaRPr sz="1600"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/>
              <a:t>애플리케이션이 1000바이트 처리 완료</a:t>
            </a:r>
            <a:endParaRPr sz="1600"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/>
              <a:t>→ Window Size = 3048로 증가</a:t>
            </a:r>
            <a:endParaRPr sz="1600"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/>
              <a:t>새로운 데이터 1500바이트 도착</a:t>
            </a:r>
            <a:endParaRPr sz="1600"/>
          </a:p>
          <a:p>
            <a:pPr indent="0" lvl="0" marL="13716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 sz="1600"/>
              <a:t>→ Window Size = 1548로 감소</a:t>
            </a:r>
            <a:endParaRPr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4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ko" sz="2000"/>
              <a:t>Checksum (16 bits) : 오류 검출(필수)</a:t>
            </a:r>
            <a:br>
              <a:rPr lang="ko" sz="2000"/>
            </a:br>
            <a:r>
              <a:rPr lang="ko" sz="2000"/>
              <a:t>-</a:t>
            </a:r>
            <a:r>
              <a:rPr lang="ko" sz="1600"/>
              <a:t>TCP </a:t>
            </a:r>
            <a:r>
              <a:rPr lang="ko" sz="1600"/>
              <a:t>헤더와 데이터의 무결성을 검증하는 오류 검사 메커니즘</a:t>
            </a:r>
            <a:br>
              <a:rPr lang="ko" sz="1600"/>
            </a:br>
            <a:r>
              <a:rPr lang="ko" sz="1600"/>
              <a:t>- TCP / UDP 실제 헤더 외에도, 발신, 수신 IP 주소 및 프로토콜 ID 등을 추가한 가상헤더를 더함</a:t>
            </a:r>
            <a:br>
              <a:rPr lang="ko" sz="1600"/>
            </a:br>
            <a:r>
              <a:rPr lang="ko" sz="1600"/>
              <a:t>- 이들 전체 패킷에 대한 체크섬을 계산</a:t>
            </a:r>
            <a:br>
              <a:rPr lang="ko" sz="1600"/>
            </a:b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ko" sz="1600"/>
              <a:t>왜 체크섬에서 가상 헤더를 포함해서 계산하나요?</a:t>
            </a:r>
            <a:br>
              <a:rPr lang="ko" sz="1600"/>
            </a:br>
            <a:r>
              <a:rPr lang="ko" sz="1600"/>
              <a:t>- 목적지가 어떤 수신 호스트 내의 어떤 포트로 연결하는지 탐지해야 하기 때문에</a:t>
            </a:r>
            <a:br>
              <a:rPr lang="ko" sz="1600"/>
            </a:br>
            <a:r>
              <a:rPr lang="ko" sz="1600"/>
              <a:t>	. TCP / UDP 실제 헤더 이외에도 (포트번호), 그 앞의 IP 헤더 부분(IP 주소) 까지도 포함</a:t>
            </a:r>
            <a:br>
              <a:rPr lang="ko" sz="1600"/>
            </a:br>
            <a:r>
              <a:rPr lang="ko" sz="1600"/>
              <a:t>- 수신 쪽에서는</a:t>
            </a:r>
            <a:br>
              <a:rPr lang="ko" sz="1600"/>
            </a:br>
            <a:r>
              <a:rPr lang="ko" sz="1600"/>
              <a:t>	. 수신된 IP 헤더로부터 가상 헤더에 필요한 필드를 추출</a:t>
            </a:r>
            <a:br>
              <a:rPr lang="ko" sz="1600"/>
            </a:br>
            <a:r>
              <a:rPr lang="ko" sz="1600"/>
              <a:t>	. 이를 합친 전체 패킷에 대해 체크섬 계산을 하게 됨</a:t>
            </a:r>
            <a:br>
              <a:rPr lang="ko" sz="1600"/>
            </a:b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ko" sz="1600"/>
              <a:t>무조건 해야하나요?</a:t>
            </a:r>
            <a:br>
              <a:rPr lang="ko" sz="1600"/>
            </a:br>
            <a:r>
              <a:rPr lang="ko" sz="1600"/>
              <a:t>- UDP 헤더 체크섬은 선택</a:t>
            </a:r>
            <a:br>
              <a:rPr lang="ko" sz="1600"/>
            </a:br>
            <a:r>
              <a:rPr lang="ko" sz="1600"/>
              <a:t>	. 송신측에서 체크섬 값을 전부 0으로 송출 시 수신측은 체크섬을 하지 않아도 됨</a:t>
            </a:r>
            <a:br>
              <a:rPr lang="ko" sz="1600"/>
            </a:br>
            <a:r>
              <a:rPr lang="ko" sz="1600"/>
              <a:t>- TCP 헤더 체크섬은 필수</a:t>
            </a:r>
            <a:endParaRPr sz="1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ko" sz="2000"/>
              <a:t>Options (가변 길이, 0 ~ 40 bytes) </a:t>
            </a:r>
            <a:br>
              <a:rPr lang="ko" sz="2000"/>
            </a:br>
            <a:r>
              <a:rPr lang="ko" sz="2000"/>
              <a:t>-</a:t>
            </a:r>
            <a:r>
              <a:rPr lang="ko" sz="1600"/>
              <a:t> </a:t>
            </a:r>
            <a:r>
              <a:rPr lang="ko" sz="1600"/>
              <a:t>최대 40byte까지 옵션 데이터 포함 가능</a:t>
            </a:r>
            <a:br>
              <a:rPr lang="ko" sz="1600"/>
            </a:br>
            <a:br>
              <a:rPr lang="ko" sz="1600"/>
            </a:br>
            <a:r>
              <a:rPr lang="ko" sz="1600"/>
              <a:t>	. MSS : TCP 데이터 세그먼트의 최대 크기 협상</a:t>
            </a:r>
            <a:br>
              <a:rPr lang="ko" sz="1600"/>
            </a:br>
            <a:br>
              <a:rPr lang="ko" sz="1600"/>
            </a:br>
            <a:r>
              <a:rPr lang="ko" sz="1600"/>
              <a:t>	. Window Scale : 윈도우 크기를 확장</a:t>
            </a:r>
            <a:br>
              <a:rPr lang="ko" sz="1600"/>
            </a:br>
            <a:br>
              <a:rPr lang="ko" sz="1600"/>
            </a:br>
            <a:r>
              <a:rPr lang="ko" sz="1600"/>
              <a:t>	. SACK : 선택확인응답</a:t>
            </a:r>
            <a:br>
              <a:rPr lang="ko" sz="1600"/>
            </a:br>
            <a:br>
              <a:rPr lang="ko" sz="1600"/>
            </a:br>
            <a:r>
              <a:rPr lang="ko" sz="1600"/>
              <a:t>	. Timestamp : 타임스탬프 옵션 정의</a:t>
            </a:r>
            <a:endParaRPr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3-way handshake</a:t>
            </a:r>
            <a:endParaRPr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0700" y="1181100"/>
            <a:ext cx="5562600" cy="27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4-way handshake</a:t>
            </a:r>
            <a:endParaRPr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8363" y="371475"/>
            <a:ext cx="4867275" cy="440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위의 종료의 경우 정상적으로 4 way handshake에 의해 양방향 모두 종료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ko" sz="2200"/>
              <a:t>외의 방법으로도 종료 되는 경우가 있다.</a:t>
            </a:r>
            <a:br>
              <a:rPr lang="ko" sz="2200"/>
            </a:b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반 종료(Half Close)</a:t>
            </a:r>
            <a:br>
              <a:rPr lang="ko" sz="2200"/>
            </a:br>
            <a:r>
              <a:rPr lang="ko" sz="2200"/>
              <a:t>- 양측이 동시에 회선 종료하지 않고 한쪽 연결이 열린채로 종료</a:t>
            </a:r>
            <a:br>
              <a:rPr lang="ko" sz="2200"/>
            </a:b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동시 종료(Simultaneous Close)</a:t>
            </a:r>
            <a:br>
              <a:rPr lang="ko" sz="2200"/>
            </a:br>
            <a:r>
              <a:rPr lang="ko" sz="2200"/>
              <a:t>- 거의 동시에 양측에서 FIN 세그먼트를 보내는 상황</a:t>
            </a:r>
            <a:br>
              <a:rPr lang="ko" sz="2200"/>
            </a:b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강제 종료</a:t>
            </a:r>
            <a:br>
              <a:rPr lang="ko" sz="2200"/>
            </a:br>
            <a:r>
              <a:rPr lang="ko" sz="2200"/>
              <a:t>- TCP Reset 세그먼트 이용</a:t>
            </a:r>
            <a:endParaRPr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TCP 재전송 기능</a:t>
            </a:r>
            <a:br>
              <a:rPr lang="ko" sz="2200"/>
            </a:br>
            <a:br>
              <a:rPr lang="ko" sz="2200"/>
            </a:br>
            <a:r>
              <a:rPr lang="ko" sz="2200"/>
              <a:t>-</a:t>
            </a:r>
            <a:r>
              <a:rPr lang="ko" sz="1600"/>
              <a:t> 시간 기반 재전송(Time-based Retransmission) : TCP 타이머 기반</a:t>
            </a:r>
            <a:br>
              <a:rPr lang="ko" sz="1600"/>
            </a:br>
            <a:r>
              <a:rPr lang="ko" sz="1600"/>
              <a:t>	. 확인응답을 기다리는 시간에 대한 재전송 타임아웃(RTO)</a:t>
            </a:r>
            <a:br>
              <a:rPr lang="ko" sz="1600"/>
            </a:br>
            <a:r>
              <a:rPr lang="ko" sz="1600"/>
              <a:t>- 명시적 재전송 피드백  : SACK, ECN</a:t>
            </a:r>
            <a:br>
              <a:rPr lang="ko" sz="1600"/>
            </a:br>
            <a:r>
              <a:rPr lang="ko" sz="1600"/>
              <a:t>	. TCP에서의 옵션 사항</a:t>
            </a:r>
            <a:br>
              <a:rPr lang="ko" sz="1600"/>
            </a:br>
            <a:r>
              <a:rPr lang="ko" sz="1600"/>
              <a:t>- 빠른 재전송(Fast Retransmission : Fast Recovery, Fast Retransmit)</a:t>
            </a:r>
            <a:br>
              <a:rPr lang="ko" sz="1600"/>
            </a:br>
            <a:r>
              <a:rPr lang="ko" sz="1600"/>
              <a:t>	. 수신측으로부터의 재전송 요청 형태에 기반을 두고, 패킷 손실 추정</a:t>
            </a:r>
            <a:br>
              <a:rPr lang="ko" sz="1600"/>
            </a:br>
            <a:r>
              <a:rPr lang="ko" sz="1600"/>
              <a:t>	. 지연 없이 바로 타임아웃, 즉각적인 재전송 실시 -&gt; RTO를 끝까지 기다리지 않는 빠른 재전송</a:t>
            </a:r>
            <a:br>
              <a:rPr lang="ko" sz="1600"/>
            </a:br>
            <a:r>
              <a:rPr lang="ko" sz="1600"/>
              <a:t>- 빠른 재전송(Fast Retransmit)</a:t>
            </a:r>
            <a:br>
              <a:rPr lang="ko" sz="1600"/>
            </a:br>
            <a:r>
              <a:rPr lang="ko" sz="1600"/>
              <a:t>	. 정상적인 재전송 큐 과정을 따르지 않고, 중간 누락된 세그먼트를 빠르게 재전송</a:t>
            </a:r>
            <a:br>
              <a:rPr lang="ko" sz="1600"/>
            </a:br>
            <a:r>
              <a:rPr lang="ko" sz="1600"/>
              <a:t>- 빠른 회복(Fast Recovery)</a:t>
            </a:r>
            <a:br>
              <a:rPr lang="ko" sz="1600"/>
            </a:br>
            <a:r>
              <a:rPr lang="ko" sz="1600"/>
              <a:t>	. 이미 여러번 ACK가 오게 되면, 세그먼트들이 순서가 어긋나게 수신되더라도</a:t>
            </a:r>
            <a:br>
              <a:rPr lang="ko" sz="1600"/>
            </a:br>
            <a:r>
              <a:rPr lang="ko" sz="1600"/>
              <a:t>	. 네트워크 혼잡으로 여기지 않고, 송신율을 빠르게 증가시킴킴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UDP</a:t>
            </a:r>
            <a:br>
              <a:rPr lang="ko" sz="2200"/>
            </a:br>
            <a:endParaRPr sz="22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ko" sz="1500"/>
              <a:t>비연결성이고 신뢰성이 없으며 순서화되지 않은 서비스 제공</a:t>
            </a:r>
            <a:br>
              <a:rPr lang="ko" sz="1500"/>
            </a:br>
            <a:r>
              <a:rPr lang="ko" sz="1500"/>
              <a:t>. 확인응답 없음 - 메세지가 제대로 도착했는지 확인하지 않음</a:t>
            </a:r>
            <a:br>
              <a:rPr lang="ko" sz="1500"/>
            </a:br>
            <a:r>
              <a:rPr lang="ko" sz="1500"/>
              <a:t>. 순서제어 없음 - 수신된 메시지의 순서를 맞추지 않음</a:t>
            </a:r>
            <a:br>
              <a:rPr lang="ko" sz="1500"/>
            </a:br>
            <a:r>
              <a:rPr lang="ko" sz="1500"/>
              <a:t>. 흐름제어 없음 - 흐름 제어를 위한 피드백을 제공하지 않음</a:t>
            </a:r>
            <a:br>
              <a:rPr lang="ko" sz="1500"/>
            </a:br>
            <a:r>
              <a:rPr lang="ko" sz="1500"/>
              <a:t>. 오류제어 거의 없음 - 체크섬을 제외한 특별한 오류 검출 및 제어 없음</a:t>
            </a:r>
            <a:br>
              <a:rPr lang="ko" sz="1500"/>
            </a:br>
            <a:r>
              <a:rPr lang="ko" sz="1500"/>
              <a:t>. 비연결성 - 논리적인 가상회선 연결이 필요없음(No Handshaking)</a:t>
            </a:r>
            <a:br>
              <a:rPr lang="ko" sz="1500"/>
            </a:b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ko" sz="1500"/>
              <a:t>실시간 응용 및 멀티캐스팅 가능 </a:t>
            </a:r>
            <a:br>
              <a:rPr lang="ko" sz="1500"/>
            </a:br>
            <a:r>
              <a:rPr lang="ko" sz="1500"/>
              <a:t>-&gt; 빠른 요청과 응답이 필요한 실시간 응용에 적합 </a:t>
            </a:r>
            <a:br>
              <a:rPr lang="ko" sz="1500"/>
            </a:b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ko" sz="1500"/>
              <a:t>헤더가 단순함</a:t>
            </a:r>
            <a:br>
              <a:rPr lang="ko" sz="1500"/>
            </a:br>
            <a:r>
              <a:rPr lang="ko" sz="1500"/>
              <a:t>. 고정 크기의 8바이트만 사용</a:t>
            </a:r>
            <a:br>
              <a:rPr lang="ko" sz="1500"/>
            </a:b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ko" sz="1500"/>
              <a:t>최대 데이터 크기 = 65507 바이트 (65535 바이트 - UDP 헤더 8바이트 - IP 헤더 20바이트)</a:t>
            </a:r>
            <a:endParaRPr sz="1500"/>
          </a:p>
        </p:txBody>
      </p:sp>
      <p:pic>
        <p:nvPicPr>
          <p:cNvPr id="145" name="Google Shape;14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8750" y="840250"/>
            <a:ext cx="245745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200"/>
              <a:t>UDP 헤더 구조</a:t>
            </a:r>
            <a:endParaRPr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/>
              <a:t>							</a:t>
            </a:r>
            <a:endParaRPr/>
          </a:p>
        </p:txBody>
      </p:sp>
      <p:pic>
        <p:nvPicPr>
          <p:cNvPr id="151" name="Google Shape;15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425" y="643500"/>
            <a:ext cx="2419350" cy="127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31"/>
          <p:cNvSpPr txBox="1"/>
          <p:nvPr/>
        </p:nvSpPr>
        <p:spPr>
          <a:xfrm>
            <a:off x="3241100" y="231200"/>
            <a:ext cx="5570700" cy="47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dk2"/>
                </a:solidFill>
              </a:rPr>
              <a:t>- </a:t>
            </a:r>
            <a:r>
              <a:rPr lang="ko" sz="1300">
                <a:solidFill>
                  <a:schemeClr val="dk2"/>
                </a:solidFill>
              </a:rPr>
              <a:t>발신 / 수신 포트 번호 : TCP와 같이 16 비트의 포트번호 사용</a:t>
            </a:r>
            <a:br>
              <a:rPr lang="ko">
                <a:solidFill>
                  <a:schemeClr val="dk2"/>
                </a:solidFill>
              </a:rPr>
            </a:b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dk2"/>
                </a:solidFill>
              </a:rPr>
              <a:t>- 길이 : 바이트 단위의 길이</a:t>
            </a:r>
            <a:br>
              <a:rPr lang="ko" sz="1300">
                <a:solidFill>
                  <a:schemeClr val="dk2"/>
                </a:solidFill>
              </a:rPr>
            </a:br>
            <a:r>
              <a:rPr lang="ko" sz="1300">
                <a:solidFill>
                  <a:schemeClr val="dk2"/>
                </a:solidFill>
              </a:rPr>
              <a:t>	. 최소값 8 (헤더만 있는 경우), 최대값 2¹⁶ - 1 = 65535</a:t>
            </a:r>
            <a:br>
              <a:rPr lang="ko" sz="1300">
                <a:solidFill>
                  <a:schemeClr val="dk2"/>
                </a:solidFill>
              </a:rPr>
            </a:br>
            <a:r>
              <a:rPr lang="ko" sz="1300">
                <a:solidFill>
                  <a:schemeClr val="dk2"/>
                </a:solidFill>
              </a:rPr>
              <a:t>	. UDP 헤더 8바이트를 포함한 패킷 전체의 길이를 바이트 단위로 표시</a:t>
            </a:r>
            <a:br>
              <a:rPr lang="ko" sz="1300">
                <a:solidFill>
                  <a:schemeClr val="dk2"/>
                </a:solidFill>
              </a:rPr>
            </a:br>
            <a:r>
              <a:rPr lang="ko" sz="1300">
                <a:solidFill>
                  <a:schemeClr val="dk2"/>
                </a:solidFill>
              </a:rPr>
              <a:t>	. 최대 크기는 IP 수용 제한에 따라 </a:t>
            </a:r>
            <a:br>
              <a:rPr lang="ko" sz="1300">
                <a:solidFill>
                  <a:schemeClr val="dk2"/>
                </a:solidFill>
              </a:rPr>
            </a:br>
            <a:r>
              <a:rPr lang="ko" sz="1300">
                <a:solidFill>
                  <a:schemeClr val="dk2"/>
                </a:solidFill>
              </a:rPr>
              <a:t>		..65535바이트 - UDP 헤더 8바이트 - IP 헤더 20 바이트</a:t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ko" sz="1300">
                <a:solidFill>
                  <a:schemeClr val="dk2"/>
                </a:solidFill>
              </a:rPr>
            </a:br>
            <a:r>
              <a:rPr lang="ko" sz="1300">
                <a:solidFill>
                  <a:schemeClr val="dk2"/>
                </a:solidFill>
              </a:rPr>
              <a:t>- 체크섬 : IPv4 기준 - 선택 항목(성능을 위해 에러검출 기능 생략 가능)</a:t>
            </a:r>
            <a:br>
              <a:rPr lang="ko" sz="1300">
                <a:solidFill>
                  <a:schemeClr val="dk2"/>
                </a:solidFill>
              </a:rPr>
            </a:br>
            <a:r>
              <a:rPr lang="ko" sz="1300">
                <a:solidFill>
                  <a:schemeClr val="dk2"/>
                </a:solidFill>
              </a:rPr>
              <a:t>	. 체크섬 값이 0 이면,  수신측은 체크섬 계산도 하지 않음</a:t>
            </a:r>
            <a:br>
              <a:rPr lang="ko" sz="1300">
                <a:solidFill>
                  <a:schemeClr val="dk2"/>
                </a:solidFill>
              </a:rPr>
            </a:br>
            <a:r>
              <a:rPr lang="ko" sz="1300">
                <a:solidFill>
                  <a:schemeClr val="dk2"/>
                </a:solidFill>
              </a:rPr>
              <a:t>	. IPv6에서는 필수 사항</a:t>
            </a:r>
            <a:br>
              <a:rPr lang="ko" sz="1300">
                <a:solidFill>
                  <a:schemeClr val="dk2"/>
                </a:solidFill>
              </a:rPr>
            </a:br>
            <a:r>
              <a:rPr lang="ko" sz="1300">
                <a:solidFill>
                  <a:schemeClr val="dk2"/>
                </a:solidFill>
              </a:rPr>
              <a:t>	. TCP와 달리 UDP에서는 비활성화할 수 있음</a:t>
            </a:r>
            <a:endParaRPr sz="13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TCP(Transmission Control Protocol) </a:t>
            </a:r>
            <a:r>
              <a:rPr lang="ko"/>
              <a:t>구조</a:t>
            </a:r>
            <a:endParaRPr/>
          </a:p>
        </p:txBody>
      </p:sp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8450" y="895275"/>
            <a:ext cx="5200650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2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5782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 sz="2200"/>
              <a:t>UDP의 통신 방식</a:t>
            </a:r>
            <a:br>
              <a:rPr lang="ko" sz="2200"/>
            </a:br>
            <a:br>
              <a:rPr lang="ko" sz="2200"/>
            </a:br>
            <a:r>
              <a:rPr lang="ko" sz="1500"/>
              <a:t>1. 즉시전송</a:t>
            </a:r>
            <a:br>
              <a:rPr lang="ko" sz="1500"/>
            </a:br>
            <a:r>
              <a:rPr lang="ko" sz="1500"/>
              <a:t>	. 연결 설정 과정 없이 바로 데이터 전송</a:t>
            </a:r>
            <a:br>
              <a:rPr lang="ko" sz="1500"/>
            </a:br>
            <a:r>
              <a:rPr lang="ko" sz="1500"/>
              <a:t>	. 3-way handshaking 불필요</a:t>
            </a:r>
            <a:br>
              <a:rPr lang="ko" sz="1500"/>
            </a:br>
            <a:r>
              <a:rPr lang="ko" sz="1500"/>
              <a:t>	. 낮은 지연시간</a:t>
            </a:r>
            <a:br>
              <a:rPr lang="ko" sz="1500"/>
            </a:br>
            <a:br>
              <a:rPr lang="ko" sz="1500"/>
            </a:br>
            <a:r>
              <a:rPr lang="ko" sz="1500"/>
              <a:t>2. Fire-and-Forget</a:t>
            </a:r>
            <a:br>
              <a:rPr lang="ko" sz="1500"/>
            </a:br>
            <a:r>
              <a:rPr lang="ko" sz="1500"/>
              <a:t>	. 데이터를 보내고 결과를 확인하지 않음</a:t>
            </a:r>
            <a:br>
              <a:rPr lang="ko" sz="1500"/>
            </a:br>
            <a:r>
              <a:rPr lang="ko" sz="1500"/>
              <a:t>	. 송신 후 즉시 다음작업 수행가능</a:t>
            </a:r>
            <a:br>
              <a:rPr lang="ko" sz="1500"/>
            </a:br>
            <a:r>
              <a:rPr lang="ko" sz="1500"/>
              <a:t>	. ACK(확인응답) 메커니즘 없음</a:t>
            </a:r>
            <a:br>
              <a:rPr lang="ko" sz="1500"/>
            </a:br>
            <a:br>
              <a:rPr lang="ko" sz="1500"/>
            </a:br>
            <a:r>
              <a:rPr lang="ko" sz="1500"/>
              <a:t>3. 독립적 데이터그램</a:t>
            </a:r>
            <a:br>
              <a:rPr lang="ko" sz="1500"/>
            </a:br>
            <a:r>
              <a:rPr lang="ko" sz="1500"/>
              <a:t>	. 각 UDP 데이터그램은 독립적으로 처리</a:t>
            </a:r>
            <a:br>
              <a:rPr lang="ko" sz="1500"/>
            </a:br>
            <a:r>
              <a:rPr lang="ko" sz="1500"/>
              <a:t>	. 이전 데이터그램과의 관계 없음</a:t>
            </a:r>
            <a:br>
              <a:rPr lang="ko" sz="1500"/>
            </a:br>
            <a:r>
              <a:rPr lang="ko" sz="1500"/>
              <a:t>	. 순서 정보 없음</a:t>
            </a:r>
            <a:br>
              <a:rPr lang="ko" sz="1500"/>
            </a:br>
            <a:br>
              <a:rPr lang="ko" sz="1500"/>
            </a:br>
            <a:r>
              <a:rPr lang="ko" sz="1500"/>
              <a:t>4. 다대다 통신 지원</a:t>
            </a:r>
            <a:br>
              <a:rPr lang="ko" sz="1500"/>
            </a:br>
            <a:r>
              <a:rPr lang="ko" sz="1500"/>
              <a:t>	. 브로드캐스트 : 1 대 모든 호스트</a:t>
            </a:r>
            <a:br>
              <a:rPr lang="ko" sz="1500"/>
            </a:br>
            <a:r>
              <a:rPr lang="ko" sz="1500"/>
              <a:t>	. 멀티캐스트 : 1 대 특정 그룹</a:t>
            </a:r>
            <a:br>
              <a:rPr lang="ko" sz="1500"/>
            </a:br>
            <a:r>
              <a:rPr lang="ko" sz="1500"/>
              <a:t>	. 유니캐스트 : 1 대 1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/>
          </a:p>
        </p:txBody>
      </p:sp>
      <p:pic>
        <p:nvPicPr>
          <p:cNvPr id="158" name="Google Shape;1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5613" y="809625"/>
            <a:ext cx="3343275" cy="35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ko" sz="2000"/>
              <a:t>Source / Destination Port (각 16 bits) : 양쪽 호스트 내의 특정 프로세스나 서비스를 식별</a:t>
            </a:r>
            <a:br>
              <a:rPr lang="ko" sz="2000"/>
            </a:br>
            <a:endParaRPr sz="2000"/>
          </a:p>
          <a:p>
            <a:pPr indent="-3302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ko" sz="1600">
                <a:solidFill>
                  <a:schemeClr val="dk1"/>
                </a:solidFill>
              </a:rPr>
              <a:t>IP 주소(호스트 식별) + 포트 번호(프로세스 식별) = 소켓 주소</a:t>
            </a:r>
            <a:br>
              <a:rPr lang="ko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111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-"/>
            </a:pPr>
            <a:r>
              <a:rPr lang="ko" sz="1600">
                <a:solidFill>
                  <a:schemeClr val="dk1"/>
                </a:solidFill>
              </a:rPr>
              <a:t>이를 통해 양쪽 호스트 내 종단 프로세스 식별</a:t>
            </a:r>
            <a:br>
              <a:rPr lang="ko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111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-"/>
            </a:pPr>
            <a:r>
              <a:rPr lang="ko" sz="1600">
                <a:solidFill>
                  <a:schemeClr val="dk1"/>
                </a:solidFill>
              </a:rPr>
              <a:t>(발신지 IP 주소 , 발신지 포트번호), (수신지 IP 주소 , 수신지 포트 번호)</a:t>
            </a:r>
            <a:br>
              <a:rPr lang="ko" sz="1600"/>
            </a:br>
            <a:endParaRPr sz="1600"/>
          </a:p>
          <a:p>
            <a:pPr indent="0" lvl="0" marL="9144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0" y="75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ko" sz="2000"/>
              <a:t>Sequence Number (순서 번호, 32 bits) : 전송되는 데이터의 각 바이트에 순차적인 번호를 부여</a:t>
            </a:r>
            <a:br>
              <a:rPr lang="ko" sz="2000"/>
            </a:br>
            <a:endParaRPr sz="20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ko" sz="1600"/>
              <a:t>바이트 단위로 구분되어 순서화 되는 번호</a:t>
            </a:r>
            <a:br>
              <a:rPr lang="ko" sz="1600"/>
            </a:b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ko" sz="1600"/>
              <a:t>순서번호는 TCP 세그먼트의 첫번째 바이트에 부여되는 번호</a:t>
            </a:r>
            <a:br>
              <a:rPr lang="ko" sz="1600"/>
            </a:b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ko" sz="1600"/>
              <a:t>초기 순서번호 (ISN, Initial Sequence Number)</a:t>
            </a:r>
            <a:br>
              <a:rPr lang="ko" sz="1600"/>
            </a:br>
            <a:r>
              <a:rPr lang="ko" sz="1600"/>
              <a:t>. 초기 TCP 연결설정을 위한 것</a:t>
            </a:r>
            <a:br>
              <a:rPr lang="ko" sz="1600"/>
            </a:br>
            <a:r>
              <a:rPr lang="ko" sz="1600"/>
              <a:t>. 난수 발생기로 초기 순서번호(ISN)를 생성 후 이를 순서번호 필드에 넣어 보냄</a:t>
            </a:r>
            <a:br>
              <a:rPr lang="ko" sz="1600"/>
            </a:br>
            <a:r>
              <a:rPr lang="ko" sz="1600"/>
              <a:t>. TCP는 양방향이기 때문에 각 방향별 다른 ISN 번호가 사용</a:t>
            </a:r>
            <a:br>
              <a:rPr lang="ko" sz="1600"/>
            </a:br>
            <a:r>
              <a:rPr lang="ko" sz="1600"/>
              <a:t>. 순서 가능 범위 : 0 ~ 4,294,967,295 (2^32 - 1)</a:t>
            </a:r>
            <a:br>
              <a:rPr lang="ko" sz="1600"/>
            </a:b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ko" sz="1600"/>
              <a:t>이를 통해 TCP에서는 신뢰성 및 흐름제어 기능 제공</a:t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0" y="0"/>
            <a:ext cx="4572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-302021" lvl="0" marL="457200" rtl="0" algn="l">
              <a:spcBef>
                <a:spcPts val="0"/>
              </a:spcBef>
              <a:spcAft>
                <a:spcPts val="0"/>
              </a:spcAft>
              <a:buSzPct val="66940"/>
              <a:buChar char="●"/>
            </a:pPr>
            <a:r>
              <a:rPr lang="ko" sz="2763"/>
              <a:t>순서 보장	</a:t>
            </a:r>
            <a:r>
              <a:rPr lang="ko" sz="1850"/>
              <a:t>						</a:t>
            </a:r>
            <a:endParaRPr sz="18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송신측에서 데이터를 전송할 때: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패킷 1: seq=1000, data="Hello" (5바이트)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패킷 2: seq=1005, data=" World" (6바이트)  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패킷 3: seq=1011, data="!" (1바이트)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도착 순서: 패킷 3 → 패킷 1 → 패킷 2</a:t>
            </a:r>
            <a:br>
              <a:rPr lang="ko" sz="2150"/>
            </a:b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수신측은 sequence number를 보고: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- seq=1011이 먼저 도착 → 버퍼에 보관 (순서 대기)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- seq=1000 도착 → 올바른 순서이므로 처리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- seq=1005 도착 → 연속된 순서이므로 처리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- seq=1011 → 이제 순서가 맞으므로 처리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1162"/>
              <a:buFont typeface="Arial"/>
              <a:buNone/>
            </a:pPr>
            <a:r>
              <a:rPr lang="ko" sz="2150"/>
              <a:t>결과: "Hello World!" 순서대로 복원</a:t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5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7"/>
          <p:cNvSpPr txBox="1"/>
          <p:nvPr/>
        </p:nvSpPr>
        <p:spPr>
          <a:xfrm>
            <a:off x="4598175" y="5025"/>
            <a:ext cx="4572000" cy="25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ko" sz="1700">
                <a:solidFill>
                  <a:schemeClr val="dk2"/>
                </a:solidFill>
              </a:rPr>
              <a:t>중복 검출 및 제거</a:t>
            </a:r>
            <a:br>
              <a:rPr lang="ko" sz="1800">
                <a:solidFill>
                  <a:schemeClr val="dk2"/>
                </a:solidFill>
              </a:rPr>
            </a:b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네트워크 지연으로 같은 패킷이 여러 번 도착:</a:t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패킷 A: seq=1000, data="Hello" (첫 번째 도착)</a:t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패킷 A: seq=1000, data="Hello" (중복 도착)</a:t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수신측 처리:</a:t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- seq=1000 첫 도착 → 처리하고 ack=1005 전송</a:t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- seq=1000 중복 도착 → 이미 처리한 번호이므로 폐기</a:t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- 중복 ack=1005 재전송 (송신측에 중복 알림)</a:t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2"/>
              </a:solidFill>
            </a:endParaRPr>
          </a:p>
        </p:txBody>
      </p:sp>
      <p:sp>
        <p:nvSpPr>
          <p:cNvPr id="77" name="Google Shape;77;p17"/>
          <p:cNvSpPr txBox="1"/>
          <p:nvPr/>
        </p:nvSpPr>
        <p:spPr>
          <a:xfrm>
            <a:off x="4606550" y="2576775"/>
            <a:ext cx="4537500" cy="25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ko" sz="1500">
                <a:solidFill>
                  <a:schemeClr val="dk2"/>
                </a:solidFill>
              </a:rPr>
              <a:t>타임아웃 기반 재전송</a:t>
            </a:r>
            <a:br>
              <a:rPr lang="ko" sz="1500">
                <a:solidFill>
                  <a:schemeClr val="dk2"/>
                </a:solidFill>
              </a:rPr>
            </a:b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송신측: seq=1000 전송 후 RTO(Retransmission Timeout) 설정</a:t>
            </a:r>
            <a:br>
              <a:rPr lang="ko" sz="1350">
                <a:solidFill>
                  <a:schemeClr val="dk2"/>
                </a:solidFill>
              </a:rPr>
            </a:b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       타이머 만료 시까지 ack=1001 미수신</a:t>
            </a:r>
            <a:br>
              <a:rPr lang="ko" sz="1350">
                <a:solidFill>
                  <a:schemeClr val="dk2"/>
                </a:solidFill>
              </a:rPr>
            </a:b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50">
                <a:solidFill>
                  <a:schemeClr val="dk2"/>
                </a:solidFill>
              </a:rPr>
              <a:t>       → 패킷 손실로 판단하여 재전송</a:t>
            </a:r>
            <a:endParaRPr sz="13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ko" sz="2000"/>
              <a:t>Acknowledgement Number (32 bits) : 다음 기대 바이트 번호</a:t>
            </a:r>
            <a:endParaRPr sz="2000"/>
          </a:p>
          <a:p>
            <a:pPr indent="45720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/>
              <a:t> 순서번호: j (20바이트짜리 데이터)</a:t>
            </a:r>
            <a:br>
              <a:rPr lang="ko" sz="2000"/>
            </a:br>
            <a:r>
              <a:rPr lang="ko" sz="1600"/>
              <a:t>발신 ───────────────▶ 수신</a:t>
            </a:r>
            <a:endParaRPr sz="1600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 sz="1600"/>
              <a:t>   	 승인번호: j + 21</a:t>
            </a:r>
            <a:br>
              <a:rPr lang="ko" sz="1600"/>
            </a:br>
            <a:r>
              <a:rPr lang="ko" sz="1600"/>
              <a:t>수신 ───────────────▶ 발신</a:t>
            </a:r>
            <a:endParaRPr sz="1600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600"/>
              <a:t>  	 순서번호: j + 21부터</a:t>
            </a:r>
            <a:br>
              <a:rPr lang="ko" sz="1600"/>
            </a:br>
            <a:r>
              <a:rPr lang="ko" sz="1600"/>
              <a:t>발신 ───────────────▶ 수신 </a:t>
            </a:r>
            <a:endParaRPr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-"/>
            </a:pPr>
            <a:r>
              <a:rPr lang="ko" sz="1600"/>
              <a:t>보통, 송신측이 순서번호 및 타이머를 가지고 있기 때문에 일정 시간 이후에도 ACK가 오지 않으면 오류로 간주하여 해당 메시지를 타임아웃 대기 없이 즉시 재전송(Fast Retransmit)</a:t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ko" sz="2000"/>
              <a:t>Header length, HLEN (4 bits) : TCP 헤더의 정확한 길이를 수신측에 전달</a:t>
            </a:r>
            <a:br>
              <a:rPr lang="ko" sz="2000"/>
            </a:br>
            <a:br>
              <a:rPr lang="ko" sz="2000"/>
            </a:br>
            <a:r>
              <a:rPr lang="ko"/>
              <a:t>- 최소 값 : 20 byte (4 * 5) 이상</a:t>
            </a:r>
            <a:br>
              <a:rPr lang="ko"/>
            </a:br>
            <a:br>
              <a:rPr lang="ko"/>
            </a:br>
            <a:r>
              <a:rPr lang="ko"/>
              <a:t>- 최대 값 : 60 byte (4 * (2^4 - 1)) 이하</a:t>
            </a:r>
            <a:br>
              <a:rPr lang="ko"/>
            </a:br>
            <a:br>
              <a:rPr lang="ko"/>
            </a:br>
            <a:r>
              <a:rPr lang="ko"/>
              <a:t>- 데이터 시작 점 식별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ko" sz="2200"/>
              <a:t>Reserved (4 bits) - 예약 필드</a:t>
            </a:r>
            <a:br>
              <a:rPr lang="ko" sz="2200"/>
            </a:br>
            <a:br>
              <a:rPr lang="ko" sz="2200"/>
            </a:br>
            <a:r>
              <a:rPr lang="ko" sz="2200"/>
              <a:t>- 사용하지 않으나 미래를 위해 예약된 필드이며 0으로 채워져야 한다.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ko" sz="2000"/>
              <a:t>TCP 제어 플래그(TCP Control Flag)</a:t>
            </a:r>
            <a:br>
              <a:rPr lang="ko" sz="2000"/>
            </a:br>
            <a:br>
              <a:rPr lang="ko" sz="2000"/>
            </a:br>
            <a:r>
              <a:rPr lang="ko" sz="1600"/>
              <a:t>- CWR(Congestion Window Reduced) : 혼잡 윈도우 감소 알림 </a:t>
            </a:r>
            <a:br>
              <a:rPr lang="ko" sz="1600"/>
            </a:br>
            <a:r>
              <a:rPr lang="ko" sz="1600"/>
              <a:t>	. 송신 측이 네트워크 혼잡을 감지하고 전송 속도를 줄인것을 상대에게 알림</a:t>
            </a:r>
            <a:br>
              <a:rPr lang="ko" sz="1600"/>
            </a:br>
            <a:br>
              <a:rPr lang="ko" sz="1600"/>
            </a:br>
            <a:r>
              <a:rPr lang="ko" sz="1600"/>
              <a:t>- ECE(ECN Echo) : 명시적 혼잡 알림 에코</a:t>
            </a:r>
            <a:br>
              <a:rPr lang="ko" sz="1600"/>
            </a:br>
            <a:r>
              <a:rPr lang="ko" sz="1600"/>
              <a:t>	. IP 헤더의 ECN(Explicit Congestion Notification) 정보를 TCP 레벨에서 전달</a:t>
            </a:r>
            <a:br>
              <a:rPr lang="ko" sz="1600"/>
            </a:br>
            <a:br>
              <a:rPr lang="ko" sz="1600"/>
            </a:br>
            <a:r>
              <a:rPr lang="ko" sz="1600"/>
              <a:t>- URG(Urgent) : 긴급 데이터 존재 알림</a:t>
            </a:r>
            <a:br>
              <a:rPr lang="ko" sz="1600"/>
            </a:br>
            <a:r>
              <a:rPr lang="ko" sz="1600"/>
              <a:t>	. Urgent Pointer 필드에 값이 채워져 있음을 알림 / 순서에 상관없이 먼저 송신</a:t>
            </a:r>
            <a:br>
              <a:rPr lang="ko" sz="1600"/>
            </a:br>
            <a:r>
              <a:rPr lang="ko" sz="1600"/>
              <a:t>	. 긴급 데이터의 마지막 바이트 위치가 Urgent Pointer로 가리켜짐</a:t>
            </a:r>
            <a:br>
              <a:rPr lang="ko" sz="1600"/>
            </a:br>
            <a:br>
              <a:rPr lang="ko" sz="1600"/>
            </a:br>
            <a:r>
              <a:rPr lang="ko" sz="1600"/>
              <a:t>- ACK(</a:t>
            </a:r>
            <a:r>
              <a:rPr lang="ko" sz="1600"/>
              <a:t>Acknowledgement</a:t>
            </a:r>
            <a:r>
              <a:rPr lang="ko" sz="1600"/>
              <a:t>) : 확인응답 필드에 확인응답번호 값이 세팅됨을 알림</a:t>
            </a:r>
            <a:br>
              <a:rPr lang="ko" sz="1600"/>
            </a:br>
            <a:r>
              <a:rPr lang="ko" sz="1600"/>
              <a:t>	. 1로 세팅 시 확인번호 유효함을 의미함</a:t>
            </a:r>
            <a:br>
              <a:rPr lang="ko" sz="1600"/>
            </a:br>
            <a:r>
              <a:rPr lang="ko" sz="1600"/>
              <a:t>	. 0로 세팅 시 확인번호 미포함</a:t>
            </a:r>
            <a:br>
              <a:rPr lang="ko" sz="1600"/>
            </a:br>
            <a:r>
              <a:rPr lang="ko" sz="1600"/>
              <a:t>	. SYN 세그먼트 전송 이후 모든 세그먼트에서는 항상 이 비트가 1로 세팅</a:t>
            </a:r>
            <a:br>
              <a:rPr lang="ko" sz="1600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