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36" roundtripDataSignature="AMtx7mhwgcJXjoaD0w0C7UiuBaZcMxaVT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C02B52C-0B9B-4E3B-B082-B405A9CA50A3}">
  <a:tblStyle styleId="{4C02B52C-0B9B-4E3B-B082-B405A9CA50A3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6EEED"/>
          </a:solidFill>
        </a:fill>
      </a:tcStyle>
    </a:wholeTbl>
    <a:band1H>
      <a:tcTxStyle/>
      <a:tcStyle>
        <a:fill>
          <a:solidFill>
            <a:srgbClr val="CADCD9"/>
          </a:solidFill>
        </a:fill>
      </a:tcStyle>
    </a:band1H>
    <a:band2H>
      <a:tcTxStyle/>
    </a:band2H>
    <a:band1V>
      <a:tcTxStyle/>
      <a:tcStyle>
        <a:fill>
          <a:solidFill>
            <a:srgbClr val="CADCD9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36" Type="http://customschemas.google.com/relationships/presentationmetadata" Target="meta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" name="Google Shape;10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1" name="Google Shape;11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"/>
              <a:t>패시브와 액티브 모드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"/>
              <a:t>디폴트는 액티브 모드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"/>
              <a:t>21번으로 제어 20번으로 데이터 전송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"/>
              <a:t>패시브의 경우 20번을 통해서 전송하지 않고 서버가 지정하는 랜덤 포트 사용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"/>
              <a:t>이를 통해 패시브/ 액티브 상태를 구분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"/>
              <a:t>well known port 를 제외한 포트를 사용해야함(1~1024 포트)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" name="Google Shape;11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"/>
              <a:t>송신시 smtp 수신시 pop3, imap 둘 중 하나 사용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"/>
              <a:t>110 143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"/>
              <a:t>프로토콜 별 정확한 포트번호를 알아야함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"/>
              <a:t>프로토콜 개념에서 송신과 수신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"/>
              <a:t>송신자가 메일 서버에 보내는 것을 송신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"/>
              <a:t>메일 서버가 수신자에게 보내는 것을 수신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3" name="Google Shape;12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"/>
              <a:t>대중적으로 사용 - 서버에 부하가 적음 - 에러나 부하를 통한 서비스 장애 줄임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"/>
              <a:t>보안적 측면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"/>
              <a:t>메일 서버의 메일을 수신자에게 전송시 삭제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"/>
              <a:t>imap의 경우 미삭제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"/>
              <a:t>시나리오상 메일 서버가 해킹 당했을시 중요정보에 대한 유출 사고 가능성 존재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"/>
              <a:t>퍼포먼스 / 보안 둘중 어느것을 택할지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"/>
              <a:t>안정적 서버 운영을 위해 pop3를 선호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1" name="Google Shape;141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"/>
              <a:t>송수신간의 메시지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"/>
              <a:t>목적지 도달 실패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"/>
              <a:t>시간 초과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"/>
              <a:t>리다이렉트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17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8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19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" name="Google Shape;5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2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2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22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23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24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25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26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27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28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29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" name="Google Shape;6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" name="Google Shape;6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" name="Google Shape;7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" name="Google Shape;8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" name="Google Shape;8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" name="Google Shape;9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" name="Google Shape;9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"/>
              <a:t>실무에서는 사용하지 않음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"/>
              <a:t>자체적으로 보안에 취약함 -&gt; 점검, 감사등을 통해 발견 시 미흡 취급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"/>
              <a:t>기술적인 필수요소로 사용되지 않는한 사용을 지양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"/>
              <a:t>21 , 20 두가지 포트 사용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"/>
              <a:t>21 = 제어채널 (송신자 - 수신자)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"/>
              <a:t>20 = 데이터 채널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"/>
              <a:t>보안기사 관련 꾸준히 출제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"/>
              <a:t>각 포트의 활성화를 확인하고 이에 따른 이유를 서술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3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0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40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4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3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9" name="Google Shape;19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2" name="Google Shape;22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" name="Google Shape;25;p3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3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" name="Google Shape;30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3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8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38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38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9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3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ko"/>
              <a:t>계층 별 프로토콜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ko"/>
              <a:t>FTP - 제어 채널</a:t>
            </a:r>
            <a:endParaRPr/>
          </a:p>
        </p:txBody>
      </p:sp>
      <p:sp>
        <p:nvSpPr>
          <p:cNvPr id="108" name="Google Shape;108;p1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제어 채널은 TCP 21번 포트를 사용 - 클라이언트가 서버의 21번 포트로 연결을 시작하면 제어 채널이 생성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FTP 클라이언트가 보내는 모든 명령어와 서버의 응답 메시지가 이 채널을 통해 전송됩니다. 사용자 인증, 파일 목록 조회, 디렉토리 변경, 파일 전송 요청 등 모든 제어 관련 통신이 이루어짐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제어 채널은 FTP 세션이 유지되는 동안 계속 열려있습니다. 사용자가 명시적으로 QUIT 명령을 내리거나 타임아웃이 발생하기 전까지 연결이 유지되며, 여러 개의 파일을 전송하더라도 하나의 제어 채널을 재사용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모든 명령어와 응답은 사람이 읽을 수 있는 텍스트 형식으로 전송됩니다. 각 명령어는 3~4글자의 영문으로 구성되어 있으며, 매개변수가 필요한 경우 공백으로 구분하여 추가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ko"/>
              <a:t>FTP - 데이터 채널</a:t>
            </a:r>
            <a:endParaRPr/>
          </a:p>
        </p:txBody>
      </p:sp>
      <p:sp>
        <p:nvSpPr>
          <p:cNvPr id="114" name="Google Shape;114;p1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데이터 채널은 Active 모드에서 TCP 20번 포트를 사용합니다. Passive 모드에서는 서버가 지정하는 임의의 높은 번호의 포트(1024 이상)를 사용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파일의 실제 내용, 디렉토리 목록, 파일 이름 목록 등 모든 대용량 데이터가 이 채널을 통해 전송됩니다. 제어 채널은 명령과 응답만 처리하므로, 대용량 데이터 전송으로 인한 성능 저하를 방지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데이터 채널은 필요할 때만 생성되고 데이터 전송이 완료되면 즉시 종료됩니다. 각 파일 전송이나 디렉토리 목록 조회마다 새로운 데이터 연결이 생성될 수 있습니다. 이는 제어 채널이 지속적으로 유지되는 것과 대조적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데이터 채널은 제어 채널과 독립적으로 관리됩니다. 데이터 전송 중에도 제어 채널을 통해 다른 명령을 보낼 수 있으며, ABOR 명령으로 전송을 중단할 수도 있습니다.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ko"/>
              <a:t>SMTP</a:t>
            </a:r>
            <a:endParaRPr/>
          </a:p>
        </p:txBody>
      </p:sp>
      <p:sp>
        <p:nvSpPr>
          <p:cNvPr id="120" name="Google Shape;120;p1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-32575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SMTP는 이메일을 전송하는데 사용되는 프로토콜입니다. 클라이언트에서 서버로, 그리고 서버에서 다른 서버로 메일을 전달하는 역할을 담당합니다. RFC 5321에 정의되어 있으며, 1982년 RFC 821로 처음 표준화</a:t>
            </a:r>
            <a:endParaRPr/>
          </a:p>
          <a:p>
            <a:pPr indent="-32575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포트 25번이 기본 SMTP 포트로 서버 간 메일 전송에 주로 사용됩니다. 포트 587번은 메일 제출(Mail Submission)용으로, 클라이언트가 메일 서버에 메일을 보낼 때 STARTTLS를 사용하여 암호화된 연결을 시작합니다. 포트 465번은 SMTPS(SMTP over SSL)로 연결 시작부터 SSL/TLS로 암호화</a:t>
            </a:r>
            <a:endParaRPr/>
          </a:p>
          <a:p>
            <a:pPr indent="-32575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신뢰성 있는 TCP 연결을 사용하여 메일 전송을 보장합니다. 패킷 손실이나 오류가 발생해도 재전송을 통해 메일이 정확히 전달</a:t>
            </a:r>
            <a:endParaRPr/>
          </a:p>
          <a:p>
            <a:pPr indent="-32575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메일을 능동적으로 목적지 서버로 전송합니다. 수신자가 메일을 가져가기를 기다리는 것이 아니라, 발신 서버가 직접 수신 서버로 메일을 전달</a:t>
            </a:r>
            <a:endParaRPr/>
          </a:p>
          <a:p>
            <a:pPr indent="-32575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모든 명령어와 응답이 사람이 읽을 수 있는 텍스트 형식입니다. 원래는 7비트 ASCII 문자만 지원했으나, MIME을 통해 확장</a:t>
            </a:r>
            <a:endParaRPr/>
          </a:p>
          <a:p>
            <a:pPr indent="-32575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세션이 유지되는 동안 여러 개의 메일을 연속으로 전송할 수 있습니다. 한 번의 연결로 여러 수신자에게 메일을 보낼 수 있어 효율적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ko"/>
              <a:t>POP3</a:t>
            </a:r>
            <a:endParaRPr/>
          </a:p>
        </p:txBody>
      </p:sp>
      <p:sp>
        <p:nvSpPr>
          <p:cNvPr id="126" name="Google Shape;126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3432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POP3는 메일 서버에서 클라이언트로 이메일을 다운로드하는 프로토콜입니다. RFC 1939에 정의되어 있으며, 1988년에 표준화</a:t>
            </a:r>
            <a:endParaRPr/>
          </a:p>
          <a:p>
            <a:pPr indent="-33432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오프라인 메일 읽기를 위해 설계되었으며, 단순하고 효율적인 구조</a:t>
            </a:r>
            <a:endParaRPr/>
          </a:p>
          <a:p>
            <a:pPr indent="-33432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포트 110번이 기본 POP3 포트로 암호화되지 않은 연결에 사용됩니다. 포트 995번은 POP3S(POP3 over SSL/TLS)로 처음부터 암호화된 연결을 사용</a:t>
            </a:r>
            <a:endParaRPr/>
          </a:p>
          <a:p>
            <a:pPr indent="-33432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신뢰성 있는 TCP 연결을 사용하여 메일을 안정적으로 다운로드</a:t>
            </a:r>
            <a:endParaRPr/>
          </a:p>
          <a:p>
            <a:pPr indent="-33432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기본 동작은 메일을 클라이언트로 다운로드한 후 서버에서 삭제하는 것입니다. 이는 서버 용량을 절약하기 위한 설계이지만, 대부분의 클라이언트는 서버에 메일을 남기는 옵션을 제공</a:t>
            </a:r>
            <a:endParaRPr/>
          </a:p>
          <a:p>
            <a:pPr indent="-33432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메일을 받아오는 기능에만 집중한 매우 단순한 프로토콜입니다. 폴더 관리, 검색, 플래그 설정 등의 고급 기능은 지원하지 않음</a:t>
            </a:r>
            <a:endParaRPr/>
          </a:p>
          <a:p>
            <a:pPr indent="-33432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서버에서 클라이언트로의 메일 다운로드만 수행합니다. 메일 상태 변경이나 폴더 이동 등은 지원하지 않음</a:t>
            </a:r>
            <a:endParaRPr/>
          </a:p>
          <a:p>
            <a:pPr indent="-33432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메일을 로컬에 다운로드하므로 인터넷 연결 없이도 메일을 읽고 관리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ko"/>
              <a:t>IMAP</a:t>
            </a:r>
            <a:endParaRPr/>
          </a:p>
        </p:txBody>
      </p:sp>
      <p:sp>
        <p:nvSpPr>
          <p:cNvPr id="132" name="Google Shape;132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3432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IMAP은 메일 서버에서 메일을 관리하면서 읽는 프로토콜입니다. RFC 3501에 정의되어 있으며, 서버에 메일을 보관하고 여러 기기에서 동기화하도록 설계</a:t>
            </a:r>
            <a:endParaRPr/>
          </a:p>
          <a:p>
            <a:pPr indent="-33432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포트 143번이 기본 IMAP 포트로 STARTTLS로 암호화를 시작할 수 있습니다. 포트 993번은 IMAPS(IMAP over SSL/TLS)로 처음부터 암호화된 연결을 사용</a:t>
            </a:r>
            <a:endParaRPr/>
          </a:p>
          <a:p>
            <a:pPr indent="-33432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신뢰성 있는 TCP 연결을 사용</a:t>
            </a:r>
            <a:endParaRPr/>
          </a:p>
          <a:p>
            <a:pPr indent="-33432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모든 메일이 서버에 보관되며, 클라이언트는 서버의 메일을 원격으로 조회하고 관리합니다. 메일의 마스터 복사본은 항상 서버에 존재</a:t>
            </a:r>
            <a:endParaRPr/>
          </a:p>
          <a:p>
            <a:pPr indent="-33432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클라이언트에서 수행한 모든 작업(읽음, 삭제, 이동, 플래그)이 서버에 반영됩니다. 여러 클라이언트에서 동일한 메일함 상태를 확인 가능</a:t>
            </a:r>
            <a:endParaRPr/>
          </a:p>
          <a:p>
            <a:pPr indent="-33432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메일 헤더만 먼저 받아 목록을 빠르게 표시할 수 있습니다. 본문이나 첨부파일은 필요할 때만 다운로드하여 대역폭을 절약</a:t>
            </a:r>
            <a:endParaRPr/>
          </a:p>
          <a:p>
            <a:pPr indent="-33432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서버에서 여러 폴더(메일함)를 만들고 관리할 수 있습니다. INBOX, Sent, Drafts, Trash 등 계층적 폴더 구조를 지원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ko"/>
              <a:t>SMTP, POP3, IMAP 차이점</a:t>
            </a:r>
            <a:endParaRPr/>
          </a:p>
        </p:txBody>
      </p:sp>
      <p:sp>
        <p:nvSpPr>
          <p:cNvPr id="138" name="Google Shape;138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-32575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기능 비교 - SMTP는 송신 전용이며, POP3는 수신 전용, IMAP은 수신 및 관리를 담당</a:t>
            </a:r>
            <a:endParaRPr/>
          </a:p>
          <a:p>
            <a:pPr indent="-32575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데이터 흐름 - SMTP는 클라이언트에서 서버로, 서버에서 서버로 메일을 보냄. POP3는 서버에서 클라이언트로 메일을 가져옴. IMAP은 양방향으로 서버와 클라이언트가 동기화</a:t>
            </a:r>
            <a:endParaRPr/>
          </a:p>
          <a:p>
            <a:pPr indent="-32575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메일 보관 위치 - SMTP는 메일을 전달만, POP3는 주로 클라이언트에 보관(서버 삭제 옵션), IMAP은 서버에 보관</a:t>
            </a:r>
            <a:endParaRPr/>
          </a:p>
          <a:p>
            <a:pPr indent="-32575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여러 기기 사용 - SMTP는 없음, POP3는 불편(메일이 한 곳에만 저장), IMAP은 매우 편리(모든 기기 동기화)</a:t>
            </a:r>
            <a:endParaRPr/>
          </a:p>
          <a:p>
            <a:pPr indent="-32575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오프라인 사용 - SMTP는 없음, POP3는 완전 사용 가능, IMAP은 제한적</a:t>
            </a:r>
            <a:endParaRPr/>
          </a:p>
          <a:p>
            <a:pPr indent="-32575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서버 용량 - SMTP는 일시적으로만 사용, POP3는 적게 사용(다운로드 후 삭제), IMAP은 많이 사용(모든 메일 보관).</a:t>
            </a:r>
            <a:endParaRPr/>
          </a:p>
          <a:p>
            <a:pPr indent="-32575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폴더 관리 - SMTP는 없음, POP3도 없음(클라이언트에서만), IMAP은 서버에서 폴더 관리가 가능</a:t>
            </a:r>
            <a:endParaRPr/>
          </a:p>
          <a:p>
            <a:pPr indent="-32575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검색 기능 - SMTP는 없음, POP3도 없음(클라이언트에서만), IMAP은 서버에서 검색을 제공</a:t>
            </a:r>
            <a:endParaRPr/>
          </a:p>
          <a:p>
            <a:pPr indent="-32575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부분 다운로드 - SMTP는 없음, POP3는 제한적, IMAP은 지원(헤더, 본문, 첨부 분리).</a:t>
            </a:r>
            <a:endParaRPr/>
          </a:p>
          <a:p>
            <a:pPr indent="-32575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프로토콜 복잡도 - SMTP는 중간, POP3는 낮음(매우 단순), IMAP은 높음(매우 복잡)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ko"/>
              <a:t>ICMP(Internet Control Message Protocol)</a:t>
            </a:r>
            <a:endParaRPr/>
          </a:p>
        </p:txBody>
      </p:sp>
      <p:sp>
        <p:nvSpPr>
          <p:cNvPr id="144" name="Google Shape;144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ICMP는 IP 프로토콜의 오류 보고 및 진단을 위한 보조 프로토콜. RFC 792에 정의, 1981년에 표준화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오류 보고 메커니즘 - IP 데이터그램 전달 중 발생한 문제를 보고. 라우터나 목적지 호스트에서 패킷을 처리할 수 없을 때 발신자에게 알림. IP 자체는 오류 보고 기능이 없으므로 ICMP가 이를 담당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진단 도구 - 네트워크 연결 상태를 확인하고 문제를 진단하는데 사용. ping, traceroute 등의 유용한 네트워크 도구의 기반이 됨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비연결형 프로토콜 - TCP처럼 연결을 설정하지 않고 메시지를 전송. 각 ICMP 메시지는 독립적으로 처리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신뢰성 없음 - ICMP 메시지 자체의 전달을 보장하지 않음. ICMP 메시지가 손실되어도 재전송하지 않으며, ICMP 메시지에 대한 ICMP 오류 메시지는 생성하지 않음(무한 루프 방지)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7"/>
          <p:cNvSpPr txBox="1"/>
          <p:nvPr/>
        </p:nvSpPr>
        <p:spPr>
          <a:xfrm>
            <a:off x="457200" y="365760"/>
            <a:ext cx="8229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ko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IPv4 ICMP Type 3 - Destination Unreachable (1/4)</a:t>
            </a:r>
            <a:endParaRPr/>
          </a:p>
        </p:txBody>
      </p:sp>
      <p:sp>
        <p:nvSpPr>
          <p:cNvPr id="150" name="Google Shape;150;p17"/>
          <p:cNvSpPr txBox="1"/>
          <p:nvPr/>
        </p:nvSpPr>
        <p:spPr>
          <a:xfrm>
            <a:off x="457200" y="86868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ko" sz="1600" u="none" cap="none" strike="noStrike">
                <a:solidFill>
                  <a:srgbClr val="C8C8C8"/>
                </a:solidFill>
                <a:latin typeface="Arial"/>
                <a:ea typeface="Arial"/>
                <a:cs typeface="Arial"/>
                <a:sym typeface="Arial"/>
              </a:rPr>
              <a:t>네트워크/호스트 관련</a:t>
            </a:r>
            <a:endParaRPr/>
          </a:p>
        </p:txBody>
      </p:sp>
      <p:graphicFrame>
        <p:nvGraphicFramePr>
          <p:cNvPr id="151" name="Google Shape;151;p17"/>
          <p:cNvGraphicFramePr/>
          <p:nvPr/>
        </p:nvGraphicFramePr>
        <p:xfrm>
          <a:off x="457200" y="13716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{4C02B52C-0B9B-4E3B-B082-B405A9CA50A3}</a:tableStyleId>
              </a:tblPr>
              <a:tblGrid>
                <a:gridCol w="731525"/>
                <a:gridCol w="2468875"/>
                <a:gridCol w="2560325"/>
                <a:gridCol w="2468875"/>
              </a:tblGrid>
              <a:tr h="731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Code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이름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상황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원인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</a:tr>
              <a:tr h="731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0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Net Unreachable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(네트워크 도달 불가)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목적지 네트워크까지 경로를 찾을 수 없음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라우팅 테이블에 정보 없음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  <a:tr h="731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1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Host Unreachable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(호스트 도달 불가)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네트워크는 도달했지만 최종 호스트를 찾을 수 없음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호스트 꺼짐, IP 미할당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  <a:tr h="731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2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Protocol Unreachable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(프로토콜 도달 불가)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호스트는 있지만 프로토콜 미지원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TCP/UDP 등 비활성화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  <a:tr h="731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Port Unreachable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(포트 도달 불가)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호스트는 있지만 포트 닫힘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리스닝 프로그램 없음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8"/>
          <p:cNvSpPr txBox="1"/>
          <p:nvPr/>
        </p:nvSpPr>
        <p:spPr>
          <a:xfrm>
            <a:off x="457200" y="365760"/>
            <a:ext cx="8229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ko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IPv4 ICMP Type 3 - Destination Unreachable (2/4)</a:t>
            </a:r>
            <a:endParaRPr/>
          </a:p>
        </p:txBody>
      </p:sp>
      <p:sp>
        <p:nvSpPr>
          <p:cNvPr id="157" name="Google Shape;157;p18"/>
          <p:cNvSpPr txBox="1"/>
          <p:nvPr/>
        </p:nvSpPr>
        <p:spPr>
          <a:xfrm>
            <a:off x="457200" y="86868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ko" sz="1600" u="none" cap="none" strike="noStrike">
                <a:solidFill>
                  <a:srgbClr val="C8C8C8"/>
                </a:solidFill>
                <a:latin typeface="Arial"/>
                <a:ea typeface="Arial"/>
                <a:cs typeface="Arial"/>
                <a:sym typeface="Arial"/>
              </a:rPr>
              <a:t>경로/단편화 관련</a:t>
            </a:r>
            <a:endParaRPr/>
          </a:p>
        </p:txBody>
      </p:sp>
      <p:graphicFrame>
        <p:nvGraphicFramePr>
          <p:cNvPr id="158" name="Google Shape;158;p18"/>
          <p:cNvGraphicFramePr/>
          <p:nvPr/>
        </p:nvGraphicFramePr>
        <p:xfrm>
          <a:off x="457200" y="13716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{4C02B52C-0B9B-4E3B-B082-B405A9CA50A3}</a:tableStyleId>
              </a:tblPr>
              <a:tblGrid>
                <a:gridCol w="731525"/>
                <a:gridCol w="2468875"/>
                <a:gridCol w="2560325"/>
                <a:gridCol w="2468875"/>
              </a:tblGrid>
              <a:tr h="609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Code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이름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상황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원인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4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Fragmentation Needed and DF set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(단편화 필요하나 DF 설정)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패킷이 너무 크지만 단편화 금지됨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경로상 MTU 작음 + DF 플래그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5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Source Route Failed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(소스 라우트 실패)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지정한 경로를 따라갈 수 없음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지정 라우터 다운, 보안상 차단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6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Destination Network Unknown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(네트워크 알 수 없음)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라우터가 목적지 네트워크를 전혀 모름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Code 0보다 확실한 '모름'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7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Destination Host Unknown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(호스트 알 수 없음)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호스트가 존재하지 않음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Code 1보다 명확한 '없음'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8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Source Host Isolated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(소스 호스트 격리됨)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출발지 호스트가 네트워크에서 격리됨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거의 사용되지 않음 (구식)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9"/>
          <p:cNvSpPr txBox="1"/>
          <p:nvPr/>
        </p:nvSpPr>
        <p:spPr>
          <a:xfrm>
            <a:off x="457200" y="365760"/>
            <a:ext cx="8229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ko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IPv4 ICMP Type 3 - Destination Unreachable (3/4)</a:t>
            </a:r>
            <a:endParaRPr/>
          </a:p>
        </p:txBody>
      </p:sp>
      <p:sp>
        <p:nvSpPr>
          <p:cNvPr id="164" name="Google Shape;164;p19"/>
          <p:cNvSpPr txBox="1"/>
          <p:nvPr/>
        </p:nvSpPr>
        <p:spPr>
          <a:xfrm>
            <a:off x="457200" y="86868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ko" sz="1600" u="none" cap="none" strike="noStrike">
                <a:solidFill>
                  <a:srgbClr val="C8C8C8"/>
                </a:solidFill>
                <a:latin typeface="Arial"/>
                <a:ea typeface="Arial"/>
                <a:cs typeface="Arial"/>
                <a:sym typeface="Arial"/>
              </a:rPr>
              <a:t>관리/정책 관련</a:t>
            </a:r>
            <a:endParaRPr/>
          </a:p>
        </p:txBody>
      </p:sp>
      <p:graphicFrame>
        <p:nvGraphicFramePr>
          <p:cNvPr id="165" name="Google Shape;165;p19"/>
          <p:cNvGraphicFramePr/>
          <p:nvPr/>
        </p:nvGraphicFramePr>
        <p:xfrm>
          <a:off x="457200" y="13716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{4C02B52C-0B9B-4E3B-B082-B405A9CA50A3}</a:tableStyleId>
              </a:tblPr>
              <a:tblGrid>
                <a:gridCol w="731525"/>
                <a:gridCol w="2468875"/>
                <a:gridCol w="2560325"/>
                <a:gridCol w="2468875"/>
              </a:tblGrid>
              <a:tr h="609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Code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이름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상황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원인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9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Network Administratively Prohibited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(네트워크 관리상 금지)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방화벽/정책으로 네트워크 차단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라우터 ACL, 방화벽 규칙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10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Host Administratively Prohibited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(호스트 관리상 금지)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방화벽/정책으로 호스트 차단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IP 블랙리스트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13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Communication Administratively Prohibited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(통신 관리상 금지)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일반적인 방화벽 차단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방화벽이 패킷 드롭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14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Host Precedence Violation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(호스트 우선순위 위반)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패킷의 우선순위가 허용 범위 벗어남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거의 사용 안 됨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15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Precedence cutoff in effect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(우선순위 차단 적용 중)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낮은 우선순위 트래픽 차단 중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네트워크 혼잡 시 저우선순위 트래픽 제거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ko"/>
              <a:t>1계층  - 물리계층 - 물리적 신호 전송</a:t>
            </a:r>
            <a:endParaRPr/>
          </a:p>
        </p:txBody>
      </p:sp>
      <p:sp>
        <p:nvSpPr>
          <p:cNvPr id="60" name="Google Shape;60;p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Ethernet 물리계층 (10BASE-T, 100BASE-TX, 1000BASE-T)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USB - 범용 직렬 서비스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Bluetooth - 근거리 무선 통신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DSL - 디지털 가입자 회선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ISDN - 종합 정보 통신망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RS-232 - 직렬 통신 표준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0"/>
          <p:cNvSpPr txBox="1"/>
          <p:nvPr/>
        </p:nvSpPr>
        <p:spPr>
          <a:xfrm>
            <a:off x="457200" y="365760"/>
            <a:ext cx="8229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ko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IPv4 ICMP Type 3 - Destination Unreachable (4/4)</a:t>
            </a:r>
            <a:endParaRPr/>
          </a:p>
        </p:txBody>
      </p:sp>
      <p:sp>
        <p:nvSpPr>
          <p:cNvPr id="171" name="Google Shape;171;p20"/>
          <p:cNvSpPr txBox="1"/>
          <p:nvPr/>
        </p:nvSpPr>
        <p:spPr>
          <a:xfrm>
            <a:off x="457200" y="86868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ko" sz="1600" u="none" cap="none" strike="noStrike">
                <a:solidFill>
                  <a:srgbClr val="C8C8C8"/>
                </a:solidFill>
                <a:latin typeface="Arial"/>
                <a:ea typeface="Arial"/>
                <a:cs typeface="Arial"/>
                <a:sym typeface="Arial"/>
              </a:rPr>
              <a:t>서비스 타입(TOS) 관련</a:t>
            </a:r>
            <a:endParaRPr/>
          </a:p>
        </p:txBody>
      </p:sp>
      <p:graphicFrame>
        <p:nvGraphicFramePr>
          <p:cNvPr id="172" name="Google Shape;172;p20"/>
          <p:cNvGraphicFramePr/>
          <p:nvPr/>
        </p:nvGraphicFramePr>
        <p:xfrm>
          <a:off x="457200" y="13716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{4C02B52C-0B9B-4E3B-B082-B405A9CA50A3}</a:tableStyleId>
              </a:tblPr>
              <a:tblGrid>
                <a:gridCol w="731525"/>
                <a:gridCol w="2468875"/>
                <a:gridCol w="2560325"/>
                <a:gridCol w="2468875"/>
              </a:tblGrid>
              <a:tr h="365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Code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이름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상황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원인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</a:tr>
              <a:tr h="365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11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Network Unreachable for TOS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(TOS별 네트워크 도달 불가)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요청한 서비스 품질로 네트워크 도달 불가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QoS 네트워크에서만 사용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  <a:tr h="365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12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Host Unreachable for TOS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(TOS별 호스트 도달 불가)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요청한 서비스 품질로 호스트 도달 불가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-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1"/>
          <p:cNvSpPr txBox="1"/>
          <p:nvPr/>
        </p:nvSpPr>
        <p:spPr>
          <a:xfrm>
            <a:off x="457200" y="365760"/>
            <a:ext cx="8229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ko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IPv4 ICMP Type 4 - Source Quench</a:t>
            </a:r>
            <a:endParaRPr/>
          </a:p>
        </p:txBody>
      </p:sp>
      <p:sp>
        <p:nvSpPr>
          <p:cNvPr id="178" name="Google Shape;178;p21"/>
          <p:cNvSpPr txBox="1"/>
          <p:nvPr/>
        </p:nvSpPr>
        <p:spPr>
          <a:xfrm>
            <a:off x="457200" y="86868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ko" sz="1600" u="none" cap="none" strike="noStrike">
                <a:solidFill>
                  <a:srgbClr val="C8C8C8"/>
                </a:solidFill>
                <a:latin typeface="Arial"/>
                <a:ea typeface="Arial"/>
                <a:cs typeface="Arial"/>
                <a:sym typeface="Arial"/>
              </a:rPr>
              <a:t>출발지 억제 - 폐기됨</a:t>
            </a:r>
            <a:endParaRPr/>
          </a:p>
        </p:txBody>
      </p:sp>
      <p:graphicFrame>
        <p:nvGraphicFramePr>
          <p:cNvPr id="179" name="Google Shape;179;p21"/>
          <p:cNvGraphicFramePr/>
          <p:nvPr/>
        </p:nvGraphicFramePr>
        <p:xfrm>
          <a:off x="457200" y="13716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{4C02B52C-0B9B-4E3B-B082-B405A9CA50A3}</a:tableStyleId>
              </a:tblPr>
              <a:tblGrid>
                <a:gridCol w="731525"/>
                <a:gridCol w="2468875"/>
                <a:gridCol w="2560325"/>
                <a:gridCol w="2468875"/>
              </a:tblGrid>
              <a:tr h="457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Code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상태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원래 용도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폐기 이유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0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2012년 RFC 6633으로 폐기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전송 속도 늦춰주세요 요청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혼잡 제어 비효율적, DDoS 악용 가능, TCP 자체 혼잡 제어가 더 효과적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2"/>
          <p:cNvSpPr txBox="1"/>
          <p:nvPr/>
        </p:nvSpPr>
        <p:spPr>
          <a:xfrm>
            <a:off x="457200" y="365760"/>
            <a:ext cx="8229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ko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IPv4 ICMP Type 11 - Time Exceeded</a:t>
            </a:r>
            <a:endParaRPr/>
          </a:p>
        </p:txBody>
      </p:sp>
      <p:sp>
        <p:nvSpPr>
          <p:cNvPr id="185" name="Google Shape;185;p22"/>
          <p:cNvSpPr txBox="1"/>
          <p:nvPr/>
        </p:nvSpPr>
        <p:spPr>
          <a:xfrm>
            <a:off x="457200" y="86868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ko" sz="1600" u="none" cap="none" strike="noStrike">
                <a:solidFill>
                  <a:srgbClr val="C8C8C8"/>
                </a:solidFill>
                <a:latin typeface="Arial"/>
                <a:ea typeface="Arial"/>
                <a:cs typeface="Arial"/>
                <a:sym typeface="Arial"/>
              </a:rPr>
              <a:t>시간 초과</a:t>
            </a:r>
            <a:endParaRPr/>
          </a:p>
        </p:txBody>
      </p:sp>
      <p:graphicFrame>
        <p:nvGraphicFramePr>
          <p:cNvPr id="186" name="Google Shape;186;p22"/>
          <p:cNvGraphicFramePr/>
          <p:nvPr/>
        </p:nvGraphicFramePr>
        <p:xfrm>
          <a:off x="457200" y="13716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{4C02B52C-0B9B-4E3B-B082-B405A9CA50A3}</a:tableStyleId>
              </a:tblPr>
              <a:tblGrid>
                <a:gridCol w="731525"/>
                <a:gridCol w="2468875"/>
                <a:gridCol w="2560325"/>
                <a:gridCol w="2468875"/>
              </a:tblGrid>
              <a:tr h="365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Code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이름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상황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원인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</a:tr>
              <a:tr h="365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0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Time to Live exceeded in Transit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(전송 중 TTL 초과)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패킷의 TTL이 0이 되어 라우터가 폐기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정상: traceroute 의도적 발생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비정상: 루프, 작은 TTL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  <a:tr h="365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1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Fragment Reassembly Time Exceeded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(단편 재조립 시간 초과)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조각난 패킷을 60초 내 못 받음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네트워크 불안정, 일부 단편 손실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3"/>
          <p:cNvSpPr txBox="1"/>
          <p:nvPr/>
        </p:nvSpPr>
        <p:spPr>
          <a:xfrm>
            <a:off x="457200" y="365760"/>
            <a:ext cx="8229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ko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IPv4 ICMP Type 12 - Parameter Problem</a:t>
            </a:r>
            <a:endParaRPr/>
          </a:p>
        </p:txBody>
      </p:sp>
      <p:sp>
        <p:nvSpPr>
          <p:cNvPr id="192" name="Google Shape;192;p23"/>
          <p:cNvSpPr txBox="1"/>
          <p:nvPr/>
        </p:nvSpPr>
        <p:spPr>
          <a:xfrm>
            <a:off x="457200" y="86868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ko" sz="1600" u="none" cap="none" strike="noStrike">
                <a:solidFill>
                  <a:srgbClr val="C8C8C8"/>
                </a:solidFill>
                <a:latin typeface="Arial"/>
                <a:ea typeface="Arial"/>
                <a:cs typeface="Arial"/>
                <a:sym typeface="Arial"/>
              </a:rPr>
              <a:t>파라미터 문제</a:t>
            </a:r>
            <a:endParaRPr/>
          </a:p>
        </p:txBody>
      </p:sp>
      <p:graphicFrame>
        <p:nvGraphicFramePr>
          <p:cNvPr id="193" name="Google Shape;193;p23"/>
          <p:cNvGraphicFramePr/>
          <p:nvPr/>
        </p:nvGraphicFramePr>
        <p:xfrm>
          <a:off x="457200" y="13716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{4C02B52C-0B9B-4E3B-B082-B405A9CA50A3}</a:tableStyleId>
              </a:tblPr>
              <a:tblGrid>
                <a:gridCol w="731525"/>
                <a:gridCol w="2468875"/>
                <a:gridCol w="2560325"/>
                <a:gridCol w="2468875"/>
              </a:tblGrid>
              <a:tr h="411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Code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이름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상황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원인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</a:tr>
              <a:tr h="411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0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Pointer indicates the error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(포인터가 에러 위치 지시)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IP 헤더의 특정 필드에 문제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문제 위치 포함, 잘못된 옵션/헤더 길이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  <a:tr h="411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1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Missing a Required Option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(필수 옵션 누락)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필수 IP 옵션이 없음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라우터 요구 옵션 미포함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  <a:tr h="411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2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Bad Length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(잘못된 길이)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IP 옵션 길이 필드 오류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옵션 길이와 실제 데이터 불일치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4"/>
          <p:cNvSpPr txBox="1"/>
          <p:nvPr/>
        </p:nvSpPr>
        <p:spPr>
          <a:xfrm>
            <a:off x="457200" y="365760"/>
            <a:ext cx="8229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ko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IPv6 ICMPv6 Type 1 - Destination Unreachable (1/2)</a:t>
            </a:r>
            <a:endParaRPr/>
          </a:p>
        </p:txBody>
      </p:sp>
      <p:sp>
        <p:nvSpPr>
          <p:cNvPr id="199" name="Google Shape;199;p24"/>
          <p:cNvSpPr txBox="1"/>
          <p:nvPr/>
        </p:nvSpPr>
        <p:spPr>
          <a:xfrm>
            <a:off x="457200" y="86868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ko" sz="1600" u="none" cap="none" strike="noStrike">
                <a:solidFill>
                  <a:srgbClr val="C8C8C8"/>
                </a:solidFill>
                <a:latin typeface="Arial"/>
                <a:ea typeface="Arial"/>
                <a:cs typeface="Arial"/>
                <a:sym typeface="Arial"/>
              </a:rPr>
              <a:t>경로/주소 관련</a:t>
            </a:r>
            <a:endParaRPr/>
          </a:p>
        </p:txBody>
      </p:sp>
      <p:graphicFrame>
        <p:nvGraphicFramePr>
          <p:cNvPr id="200" name="Google Shape;200;p24"/>
          <p:cNvGraphicFramePr/>
          <p:nvPr/>
        </p:nvGraphicFramePr>
        <p:xfrm>
          <a:off x="457200" y="13716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{4C02B52C-0B9B-4E3B-B082-B405A9CA50A3}</a:tableStyleId>
              </a:tblPr>
              <a:tblGrid>
                <a:gridCol w="731525"/>
                <a:gridCol w="2468875"/>
                <a:gridCol w="2560325"/>
                <a:gridCol w="2468875"/>
              </a:tblGrid>
              <a:tr h="609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Code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이름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상황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원인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0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no route to destination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(경로 없음)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라우팅 테이블에 경로 없음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해당 프리픽스를 모름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1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communication administratively prohibited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(통신 관리상 금지)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관리 정책으로 차단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방화벽 규칙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2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beyond scope of source address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(출발지 범위 초과)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출발지 스코프로 도달 불가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링크-로컬로 글로벌 접근 시도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address unreachable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(주소 도달 불가)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경로는 있지만 최종 주소 도달 불가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호스트 다운, Neighbor Discovery 실패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4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port unreachable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(포트 도달 불가)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호스트는 있지만 포트 닫힘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UDP 패킷이 닫힌 포트로 전송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5"/>
          <p:cNvSpPr txBox="1"/>
          <p:nvPr/>
        </p:nvSpPr>
        <p:spPr>
          <a:xfrm>
            <a:off x="457200" y="365760"/>
            <a:ext cx="8229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ko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IPv6 ICMPv6 Type 1 - Destination Unreachable (2/2)</a:t>
            </a:r>
            <a:endParaRPr/>
          </a:p>
        </p:txBody>
      </p:sp>
      <p:sp>
        <p:nvSpPr>
          <p:cNvPr id="206" name="Google Shape;206;p25"/>
          <p:cNvSpPr txBox="1"/>
          <p:nvPr/>
        </p:nvSpPr>
        <p:spPr>
          <a:xfrm>
            <a:off x="457200" y="86868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ko" sz="1600" u="none" cap="none" strike="noStrike">
                <a:solidFill>
                  <a:srgbClr val="C8C8C8"/>
                </a:solidFill>
                <a:latin typeface="Arial"/>
                <a:ea typeface="Arial"/>
                <a:cs typeface="Arial"/>
                <a:sym typeface="Arial"/>
              </a:rPr>
              <a:t>정책/헤더 관련</a:t>
            </a:r>
            <a:endParaRPr/>
          </a:p>
        </p:txBody>
      </p:sp>
      <p:graphicFrame>
        <p:nvGraphicFramePr>
          <p:cNvPr id="207" name="Google Shape;207;p25"/>
          <p:cNvGraphicFramePr/>
          <p:nvPr/>
        </p:nvGraphicFramePr>
        <p:xfrm>
          <a:off x="457200" y="13716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{4C02B52C-0B9B-4E3B-B082-B405A9CA50A3}</a:tableStyleId>
              </a:tblPr>
              <a:tblGrid>
                <a:gridCol w="731525"/>
                <a:gridCol w="2468875"/>
                <a:gridCol w="2560325"/>
                <a:gridCol w="2468875"/>
              </a:tblGrid>
              <a:tr h="731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Code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이름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상황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원인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</a:tr>
              <a:tr h="731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5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source address failed policy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(출발지 주소 정책 위반)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진입/출구 필터링 정책 위반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Anti-spoofing (BCP 38)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  <a:tr h="731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6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reject route to destination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(경로 거부)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경로는 있지만 사용 거부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Black hole/Null 라우트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  <a:tr h="731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7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Error in Source Routing Header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(소스 라우팅 헤더 오류)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Segment Routing Header 문제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SRH 세그먼트 리스트 오류 (RFC 8754)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  <a:tr h="731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8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Headers too long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(헤더 너무 김)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확장 헤더 총 길이 과다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첫 단편 1280바이트 초과 권장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6"/>
          <p:cNvSpPr txBox="1"/>
          <p:nvPr/>
        </p:nvSpPr>
        <p:spPr>
          <a:xfrm>
            <a:off x="457200" y="365760"/>
            <a:ext cx="8229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ko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IPv6 ICMPv6 Type 2 - Packet Too Big</a:t>
            </a:r>
            <a:endParaRPr/>
          </a:p>
        </p:txBody>
      </p:sp>
      <p:sp>
        <p:nvSpPr>
          <p:cNvPr id="213" name="Google Shape;213;p26"/>
          <p:cNvSpPr txBox="1"/>
          <p:nvPr/>
        </p:nvSpPr>
        <p:spPr>
          <a:xfrm>
            <a:off x="457200" y="86868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ko" sz="1600" u="none" cap="none" strike="noStrike">
                <a:solidFill>
                  <a:srgbClr val="C8C8C8"/>
                </a:solidFill>
                <a:latin typeface="Arial"/>
                <a:ea typeface="Arial"/>
                <a:cs typeface="Arial"/>
                <a:sym typeface="Arial"/>
              </a:rPr>
              <a:t>패킷 너무 큼 - Path MTU Discovery 필수</a:t>
            </a:r>
            <a:endParaRPr/>
          </a:p>
        </p:txBody>
      </p:sp>
      <p:graphicFrame>
        <p:nvGraphicFramePr>
          <p:cNvPr id="214" name="Google Shape;214;p26"/>
          <p:cNvGraphicFramePr/>
          <p:nvPr/>
        </p:nvGraphicFramePr>
        <p:xfrm>
          <a:off x="457200" y="13716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{4C02B52C-0B9B-4E3B-B082-B405A9CA50A3}</a:tableStyleId>
              </a:tblPr>
              <a:tblGrid>
                <a:gridCol w="731525"/>
                <a:gridCol w="2468875"/>
                <a:gridCol w="2560325"/>
                <a:gridCol w="2468875"/>
              </a:tblGrid>
              <a:tr h="685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Code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상황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원인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특징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0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패킷이 경로 MTU보다 큼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IPv6는 라우터 단편화 없음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송신자만 단편화 가능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ICMP에 최대 MTU 포함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Path MTU Discovery 핵심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7"/>
          <p:cNvSpPr txBox="1"/>
          <p:nvPr/>
        </p:nvSpPr>
        <p:spPr>
          <a:xfrm>
            <a:off x="457200" y="365760"/>
            <a:ext cx="8229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ko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IPv6 ICMPv6 Type 3 - Time Exceeded</a:t>
            </a:r>
            <a:endParaRPr/>
          </a:p>
        </p:txBody>
      </p:sp>
      <p:sp>
        <p:nvSpPr>
          <p:cNvPr id="220" name="Google Shape;220;p27"/>
          <p:cNvSpPr txBox="1"/>
          <p:nvPr/>
        </p:nvSpPr>
        <p:spPr>
          <a:xfrm>
            <a:off x="457200" y="86868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ko" sz="1600" u="none" cap="none" strike="noStrike">
                <a:solidFill>
                  <a:srgbClr val="C8C8C8"/>
                </a:solidFill>
                <a:latin typeface="Arial"/>
                <a:ea typeface="Arial"/>
                <a:cs typeface="Arial"/>
                <a:sym typeface="Arial"/>
              </a:rPr>
              <a:t>시간 초과</a:t>
            </a:r>
            <a:endParaRPr/>
          </a:p>
        </p:txBody>
      </p:sp>
      <p:graphicFrame>
        <p:nvGraphicFramePr>
          <p:cNvPr id="221" name="Google Shape;221;p27"/>
          <p:cNvGraphicFramePr/>
          <p:nvPr/>
        </p:nvGraphicFramePr>
        <p:xfrm>
          <a:off x="457200" y="13716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{4C02B52C-0B9B-4E3B-B082-B405A9CA50A3}</a:tableStyleId>
              </a:tblPr>
              <a:tblGrid>
                <a:gridCol w="731525"/>
                <a:gridCol w="2468875"/>
                <a:gridCol w="2560325"/>
                <a:gridCol w="2468875"/>
              </a:tblGrid>
              <a:tr h="365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Code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이름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상황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원인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</a:tr>
              <a:tr h="365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0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hop limit exceeded in transit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(홉 제한 초과)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Hop Limit가 0이 되어 폐기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정상: traceroute6 의도적 발생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비정상: 루프, 작은 Hop Limit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  <a:tr h="365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1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fragment reassembly time exceeded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(재조립 시간 초과)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단편 재조립 시간 초과 (60초)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일부 단편 손실, 네트워크 지연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8"/>
          <p:cNvSpPr txBox="1"/>
          <p:nvPr/>
        </p:nvSpPr>
        <p:spPr>
          <a:xfrm>
            <a:off x="457200" y="365760"/>
            <a:ext cx="8229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ko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IPv6 ICMPv6 Type 4 - Parameter Problem (1/2)</a:t>
            </a:r>
            <a:endParaRPr/>
          </a:p>
        </p:txBody>
      </p:sp>
      <p:sp>
        <p:nvSpPr>
          <p:cNvPr id="227" name="Google Shape;227;p28"/>
          <p:cNvSpPr txBox="1"/>
          <p:nvPr/>
        </p:nvSpPr>
        <p:spPr>
          <a:xfrm>
            <a:off x="457200" y="86868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ko" sz="1600" u="none" cap="none" strike="noStrike">
                <a:solidFill>
                  <a:srgbClr val="C8C8C8"/>
                </a:solidFill>
                <a:latin typeface="Arial"/>
                <a:ea typeface="Arial"/>
                <a:cs typeface="Arial"/>
                <a:sym typeface="Arial"/>
              </a:rPr>
              <a:t>헤더/옵션 오류</a:t>
            </a:r>
            <a:endParaRPr/>
          </a:p>
        </p:txBody>
      </p:sp>
      <p:graphicFrame>
        <p:nvGraphicFramePr>
          <p:cNvPr id="228" name="Google Shape;228;p28"/>
          <p:cNvGraphicFramePr/>
          <p:nvPr/>
        </p:nvGraphicFramePr>
        <p:xfrm>
          <a:off x="457200" y="13716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{4C02B52C-0B9B-4E3B-B082-B405A9CA50A3}</a:tableStyleId>
              </a:tblPr>
              <a:tblGrid>
                <a:gridCol w="731525"/>
                <a:gridCol w="2468875"/>
                <a:gridCol w="2560325"/>
                <a:gridCol w="2468875"/>
              </a:tblGrid>
              <a:tr h="609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Code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이름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상황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원인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0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erroneous header field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(헤더 필드 오류)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IPv6 헤더 필드 값 오류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Version ≠ 6, Payload Length 불일치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1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unrecognized Next Header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(인식 불가 Next Header)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처리 불가 Next Header 타입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구현 안 된 확장 헤더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2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unrecognized IPv6 option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(인식 불가 옵션)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알 수 없는 옵션 + 처리 필수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옵션 상위 2비트 '10'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incomplete Header Chain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(헤더 체인 불완전)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첫 단편에 완전한 헤더 체인 없음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방화벽/라우터 정보 확인 불가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4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SR Upper-layer Header Error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(SR 헤더 오류)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Segment Routing 상위 계층 문제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RFC 8883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9"/>
          <p:cNvSpPr txBox="1"/>
          <p:nvPr/>
        </p:nvSpPr>
        <p:spPr>
          <a:xfrm>
            <a:off x="457200" y="365760"/>
            <a:ext cx="8229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ko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IPv6 ICMPv6 Type 4 - Parameter Problem (2/2)</a:t>
            </a:r>
            <a:endParaRPr/>
          </a:p>
        </p:txBody>
      </p:sp>
      <p:sp>
        <p:nvSpPr>
          <p:cNvPr id="234" name="Google Shape;234;p29"/>
          <p:cNvSpPr txBox="1"/>
          <p:nvPr/>
        </p:nvSpPr>
        <p:spPr>
          <a:xfrm>
            <a:off x="457200" y="86868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ko" sz="1600" u="none" cap="none" strike="noStrike">
                <a:solidFill>
                  <a:srgbClr val="C8C8C8"/>
                </a:solidFill>
                <a:latin typeface="Arial"/>
                <a:ea typeface="Arial"/>
                <a:cs typeface="Arial"/>
                <a:sym typeface="Arial"/>
              </a:rPr>
              <a:t>확장 헤더 과다</a:t>
            </a:r>
            <a:endParaRPr/>
          </a:p>
        </p:txBody>
      </p:sp>
      <p:graphicFrame>
        <p:nvGraphicFramePr>
          <p:cNvPr id="235" name="Google Shape;235;p29"/>
          <p:cNvGraphicFramePr/>
          <p:nvPr/>
        </p:nvGraphicFramePr>
        <p:xfrm>
          <a:off x="457200" y="13716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{4C02B52C-0B9B-4E3B-B082-B405A9CA50A3}</a:tableStyleId>
              </a:tblPr>
              <a:tblGrid>
                <a:gridCol w="731525"/>
                <a:gridCol w="2468875"/>
                <a:gridCol w="2560325"/>
                <a:gridCol w="2468875"/>
              </a:tblGrid>
              <a:tr h="609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Code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이름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상황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ko" sz="1200" u="none" cap="none" strike="noStrike">
                          <a:solidFill>
                            <a:srgbClr val="FFFFFF"/>
                          </a:solidFill>
                        </a:rPr>
                        <a:t>원인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606060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5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Unrecognized Next Header (중간 노드)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중간 라우터가 처리 불가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Code 1: 최종 목적지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Code 5: 중간 노드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6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Extension header too big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(헤더 너무 큼)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단일 확장 헤더 크기 과다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각 헤더는 적당한 크기여야 함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7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Extension header chain too long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(체인 너무 김)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모든 확장 헤더 총 길이 과다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DoS 공격 가능성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8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Too many extension headers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(헤더 개수 과다)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확장 헤더 개수 과다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DoS 공격 방지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9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Too many options in extension header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(옵션 개수 과다)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하나의 확장 헤더 내 옵션 과다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" sz="1000" u="none" cap="none" strike="noStrike">
                          <a:solidFill>
                            <a:srgbClr val="212121"/>
                          </a:solidFill>
                        </a:rPr>
                        <a:t>-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0E0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ko"/>
              <a:t>2계층 - 데이터 링크 계층 - 물리적 주소 지정 및 프레임 전송</a:t>
            </a:r>
            <a:endParaRPr/>
          </a:p>
        </p:txBody>
      </p:sp>
      <p:sp>
        <p:nvSpPr>
          <p:cNvPr id="66" name="Google Shape;66;p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Ethernet(IEEE 802.3) - 유선 LAN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WI-FI(IEEE 802.11) - 무선 LAN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PPP - 점대점 프로토콜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HDLC - 고수준 데이터 링크 제어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Frame Relay - 프레임 릴레이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ATM - 비동기 전송 모드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MAC(Media Access Control) - 매체 접근 제어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ko"/>
              <a:t>3계층 - 네트워크 계층 - 논리적 주소 지정 및 라우팅</a:t>
            </a:r>
            <a:endParaRPr/>
          </a:p>
        </p:txBody>
      </p:sp>
      <p:sp>
        <p:nvSpPr>
          <p:cNvPr id="72" name="Google Shape;7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IP(IPv4 / IPv6) - 인터넷 프로토콜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ICMP - 오류보고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IGMP - 멀티캐스트 그룹 관리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ARP - IP를 MAC 주소로 변환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RARP - MAC을 IP 주소로 변환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OSPF, RIP, BGP - 라우팅 프로토콜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ko"/>
              <a:t>4계층 - 전송계층 - 종단 간 데이터 전송 및 오류 제어</a:t>
            </a:r>
            <a:endParaRPr/>
          </a:p>
        </p:txBody>
      </p:sp>
      <p:sp>
        <p:nvSpPr>
          <p:cNvPr id="78" name="Google Shape;78;p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TCP - 연결 지향, 신뢰성 보장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UDP - 비연결 지향, 빠른 전송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SCTP - 스트림 제어 전송 프로토콜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DCCP - 데이터그램 혼잡 제어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ko"/>
              <a:t>5계층 - 세션계층 - 세션 연결 및 관리</a:t>
            </a:r>
            <a:endParaRPr/>
          </a:p>
        </p:txBody>
      </p:sp>
      <p:sp>
        <p:nvSpPr>
          <p:cNvPr id="84" name="Google Shape;84;p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NetBIOS - 네트워크 기본 입출력 시스템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RPC - 원격 프로시저 호출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PPTP - VPN 프로토콜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SAP - 세션 알림 프로토콜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ko"/>
              <a:t>6계층 - 표현 계층 - 데이터 형식 변환 및 암호화</a:t>
            </a:r>
            <a:endParaRPr/>
          </a:p>
        </p:txBody>
      </p:sp>
      <p:sp>
        <p:nvSpPr>
          <p:cNvPr id="90" name="Google Shape;90;p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SSL / TLS - 암호화 프로토콜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JPEG, MPEG, GIF - 이미지/비디오 포맷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ASCII, EBCDIC - 문자 인코딩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MIME - 이메일 인코딩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ko"/>
              <a:t>7계층 - 응용계층 - 사용자와 직접 상호작용하는 계층</a:t>
            </a:r>
            <a:endParaRPr/>
          </a:p>
        </p:txBody>
      </p:sp>
      <p:sp>
        <p:nvSpPr>
          <p:cNvPr id="96" name="Google Shape;96;p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HTTP / HTTPS - 웹 브라우징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FTP / SFTP - 파일 전송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SMTP - 이메일 전송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POP3 / IMAP - 이메일 수신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DNS - 도메인 이름 해석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DHCP - IP 주소 자동 할당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Telnet / SSH - 원격 접속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SNMP - 네트워크 관리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ko"/>
              <a:t>FTP - 특징</a:t>
            </a:r>
            <a:endParaRPr/>
          </a:p>
        </p:txBody>
      </p:sp>
      <p:sp>
        <p:nvSpPr>
          <p:cNvPr id="102" name="Google Shape;102;p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-32575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FTP는 TCP/IP 기반의 파일 전송 프로토콜로, 클라이언트와 서버 간 파일을 송수신하는 표준 프로토콜</a:t>
            </a:r>
            <a:endParaRPr/>
          </a:p>
          <a:p>
            <a:pPr indent="-32575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RFC 959에 정의되어 있으며, 1971년에 처음 개발된 오래된 프로토콜</a:t>
            </a:r>
            <a:endParaRPr/>
          </a:p>
          <a:p>
            <a:pPr indent="-32575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FTP는 신뢰성 있는 연결 지향 프로토콜인 TCP를 사용합니다. 이를 통해 데이터의 순서 보장과 오류 검출이 가능하며, 패킷 손실 시 재전송을 통해 안정적인 파일 전송을 보장</a:t>
            </a:r>
            <a:endParaRPr/>
          </a:p>
          <a:p>
            <a:pPr indent="-32575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FTP의 가장 큰 특징은 제어 채널과 데이터 채널을 분리하여 사용한다는 점입니다. 이를 통해 명령 전송과 실제 데이터 전송이 독립적으로 이루어지며, 효율적인 파일 전송이 가능</a:t>
            </a:r>
            <a:endParaRPr/>
          </a:p>
          <a:p>
            <a:pPr indent="-32575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사용자명과 비밀번호를 통한 인증을 사용하지만, 이 정보가 평문으로 전송되어 보안에 취약합니다. 네트워크 스니핑을 통해 인증 정보가 쉽게 노출될 수 있습니다</a:t>
            </a:r>
            <a:endParaRPr/>
          </a:p>
          <a:p>
            <a:pPr indent="-32575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서버에서 클라이언트로의 다운로드뿐만 아니라 클라이언트에서 서버로의 업로드도 모두 지원</a:t>
            </a:r>
            <a:endParaRPr/>
          </a:p>
          <a:p>
            <a:pPr indent="-32575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ASCII 모드와 Binary 모드를 지원합니다. ASCII 모드는 텍스트 파일 전송 시 줄바꿈 문자를 운영체제에 맞게 변환 하며, Binary 모드는 이미지, 실행 파일 등을 그대로 전송</a:t>
            </a:r>
            <a:endParaRPr/>
          </a:p>
          <a:p>
            <a:pPr indent="-32575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서버의 디렉토리 구조를 탐색하고, 파일 목록 조회, 파일 삭제, 디렉토리 생성 등 다양한 파일 관리 작업을 수행</a:t>
            </a:r>
            <a:br>
              <a:rPr lang="ko"/>
            </a:b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