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9ee8aa854e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9ee8aa854e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http portnum 80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https portnum 443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속도 측면에서는 http가 더 빠르나 https는 인증서 기반의 암호화 통신을 사용한다.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vpn, proxy같은 필터?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어떤 프로토콜로 통신하느냐에 따라 취약점 생성 가능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무조건 https를 사용할 필요는 없다.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사용자 인증 등에서는 무조건적 사용 필요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ssl/tls 버전에 따른 취약점 존재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ee8aa854e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ee8aa854e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http</a:t>
            </a:r>
            <a:r>
              <a:rPr lang="ko"/>
              <a:t>는 보안의 기준이 존재하지 않음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구간에 따라 사용할 프로토콜 구분해서 사용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9ee8aa854e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9ee8aa854e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포트번호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포트 사용 tcp / udp 케이스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dns 역할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모든 프로토콜은 영어의 약어 -&gt; 해석하면 대략적인 내용 유추 가능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URL의 형태로 변경시켜서 사람이 기억하기 편하게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9ee8aa854e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9ee8aa854e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9ee8aa854e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9ee8aa854e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9ee8aa854e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9ee8aa854e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9ee8aa854e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9ee8aa854e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9ee8aa854e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9ee8aa854e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9ee8aa854e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9ee8aa854e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과거 telnet 주류 사용 23번 포트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서로 다른 운영체제여도 사용 가능 = 호환성이 높다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모든 통신이 평문으로 이루어짐으로 평문 노출이 되어 더 이상 사용하지 않음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ssh로 변경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telnet의 취약점 보완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암호화 통신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22번 포트 사용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putty, securecrt, 모밧텀..?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ssh 프로토콜을 활용한 원격 접속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평문이냐 암호문이냐?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각 포트 번호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telnet의 기능은 현대로 오면서 비활성화 -&gt; 취약점으로 인한 업데이트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9ee8aa854e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9ee8aa854e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 sz="1800">
                <a:solidFill>
                  <a:srgbClr val="EEF0FF"/>
                </a:solidFill>
                <a:highlight>
                  <a:srgbClr val="1F1F1F"/>
                </a:highlight>
              </a:rPr>
              <a:t>Multi-Factor Authentication</a:t>
            </a:r>
            <a:endParaRPr sz="17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9ee8aa854e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9ee8aa854e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9ee8aa854e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9ee8aa854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9ee8aa854e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9ee8aa854e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9ee8aa854e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9ee8aa854e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9ee8aa854e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9ee8aa854e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9ee8aa854e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9ee8aa854e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google.com" TargetMode="External"/><Relationship Id="rId4" Type="http://schemas.openxmlformats.org/officeDocument/2006/relationships/hyperlink" Target="http://www.google.com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계층 별 프로토콜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HTTPS</a:t>
            </a:r>
            <a:endParaRPr/>
          </a:p>
        </p:txBody>
      </p:sp>
      <p:sp>
        <p:nvSpPr>
          <p:cNvPr id="108" name="Google Shape;10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HTTP</a:t>
            </a:r>
            <a:r>
              <a:rPr lang="ko"/>
              <a:t>에 SSL/TLS 암호화를 추가한 프로토콜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1994년 Netscape가 개발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TLS 1.2 / 1.3 표준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443 포트 기본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HTTP(80)와 별도의 포트 사용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흔히 보는 URL의 https:// 로 시작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주소창에 자물쇠 아이콘 표시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인증서 정보 확인 가능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최신 브라우저 기준으로는 HTTP 사이트 접속 시 경고 표시</a:t>
            </a:r>
            <a:endParaRPr/>
          </a:p>
        </p:txBody>
      </p:sp>
      <p:pic>
        <p:nvPicPr>
          <p:cNvPr id="109" name="Google Shape;10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6075" y="2272675"/>
            <a:ext cx="3013575" cy="129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특징</a:t>
            </a:r>
            <a:endParaRPr/>
          </a:p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암호화</a:t>
            </a:r>
            <a:br>
              <a:rPr lang="ko"/>
            </a:br>
            <a:r>
              <a:rPr lang="ko"/>
              <a:t>- 모든 HTTP 트래픽을 SSL/TLS로 암호화</a:t>
            </a:r>
            <a:br>
              <a:rPr lang="ko"/>
            </a:br>
            <a:r>
              <a:rPr lang="ko"/>
              <a:t>- URL, 헤더, 쿠키, 본문 등 모든 데이터 암호화</a:t>
            </a:r>
            <a:br>
              <a:rPr lang="ko"/>
            </a:br>
            <a:r>
              <a:rPr lang="ko"/>
              <a:t>- 대칭키 암호화(AES 등), 비대칭키 암호화(RSA, ECDSA 등)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서버 인증</a:t>
            </a:r>
            <a:br>
              <a:rPr lang="ko"/>
            </a:br>
            <a:r>
              <a:rPr lang="ko"/>
              <a:t>- SSL/TLS 인증서로 서버 신원 검증</a:t>
            </a:r>
            <a:br>
              <a:rPr lang="ko"/>
            </a:br>
            <a:r>
              <a:rPr lang="ko"/>
              <a:t>- 신뢰할 수 있는 인증 기관(CA)이 발급</a:t>
            </a:r>
            <a:br>
              <a:rPr lang="ko"/>
            </a:br>
            <a:r>
              <a:rPr lang="ko"/>
              <a:t>- 도메인 소유권 확인</a:t>
            </a:r>
            <a:br>
              <a:rPr lang="ko"/>
            </a:br>
            <a:r>
              <a:rPr lang="ko"/>
              <a:t>- 피싱 사이트 방지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데이터 무결성</a:t>
            </a:r>
            <a:br>
              <a:rPr lang="ko"/>
            </a:br>
            <a:r>
              <a:rPr lang="ko"/>
              <a:t>- 데이터가 전송 중 변조되지 않았음을 보장</a:t>
            </a:r>
            <a:br>
              <a:rPr lang="ko"/>
            </a:br>
            <a:r>
              <a:rPr lang="ko"/>
              <a:t>- 메시지 인증 코드(MAC) 사용</a:t>
            </a:r>
            <a:br>
              <a:rPr lang="ko"/>
            </a:br>
            <a:r>
              <a:rPr lang="ko"/>
              <a:t>- 해시 함수로 무결성 검증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DNS(Domain Name System, Service)</a:t>
            </a:r>
            <a:endParaRPr/>
          </a:p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도메인 이름을 IP 주소로 변환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1983년 개발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RFC 1034, RFC1035 표준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UDP 기반 프로토콜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기본 UDP 53번 포트 사용, 필요한 경우 TCP 53번 포트 사용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UDP를 사용 하는 이유 : 빠른 응답, 오버헤드 적음, 단순 조회에 적합, 대부분의 DNS 쿼리가 512 바이트 이하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TCP 사용 시점 : 응답이 512바이트 초과시, DNS over TLS(DoT) 사용 시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특징</a:t>
            </a:r>
            <a:endParaRPr/>
          </a:p>
        </p:txBody>
      </p:sp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계층적 구조 : DNS는 트리 형태의 계층 구조</a:t>
            </a:r>
            <a:br>
              <a:rPr lang="ko"/>
            </a:br>
            <a:r>
              <a:rPr lang="ko"/>
              <a:t>- 루트 도메인(Root Domain) : 최상위 계층, (.)으로 표시, 13개의 루트 네임서버 전 세계에 분산(실제로는 수백 개의 서버가 Anycast 운영)</a:t>
            </a:r>
            <a:br>
              <a:rPr lang="ko"/>
            </a:br>
            <a:r>
              <a:rPr lang="ko"/>
              <a:t>- 최상위 도메인(TLD, Top-Level Domain)</a:t>
            </a:r>
            <a:br>
              <a:rPr lang="ko"/>
            </a:br>
            <a:r>
              <a:rPr lang="ko"/>
              <a:t>	- 일반 TLD : com, net, org, edu, gov, mil 등</a:t>
            </a:r>
            <a:br>
              <a:rPr lang="ko"/>
            </a:br>
            <a:r>
              <a:rPr lang="ko"/>
              <a:t>	- 국가 코드 TLD : kr, us, jp, uk</a:t>
            </a:r>
            <a:br>
              <a:rPr lang="ko"/>
            </a:br>
            <a:r>
              <a:rPr lang="ko"/>
              <a:t>- 2차 도메인(Second-Level Domain) : 조직이나 개인이 등록하는 도메인</a:t>
            </a:r>
            <a:br>
              <a:rPr lang="ko"/>
            </a:br>
            <a:r>
              <a:rPr lang="ko"/>
              <a:t>	- </a:t>
            </a:r>
            <a:r>
              <a:rPr lang="ko" u="sng">
                <a:solidFill>
                  <a:schemeClr val="hlink"/>
                </a:solidFill>
                <a:hlinkClick r:id="rId3"/>
              </a:rPr>
              <a:t>google.com</a:t>
            </a:r>
            <a:r>
              <a:rPr lang="ko"/>
              <a:t> 에서 google</a:t>
            </a:r>
            <a:br>
              <a:rPr lang="ko"/>
            </a:br>
            <a:r>
              <a:rPr lang="ko"/>
              <a:t>	- 도메인 등록 기관을 통해 구매</a:t>
            </a:r>
            <a:br>
              <a:rPr lang="ko"/>
            </a:br>
            <a:r>
              <a:rPr lang="ko"/>
              <a:t>- 서브 도메인(Subdomain)</a:t>
            </a:r>
            <a:br>
              <a:rPr lang="ko"/>
            </a:br>
            <a:r>
              <a:rPr lang="ko"/>
              <a:t>	- 2차 도메인 아래의 도메인</a:t>
            </a:r>
            <a:br>
              <a:rPr lang="ko"/>
            </a:br>
            <a:r>
              <a:rPr lang="ko"/>
              <a:t>	- </a:t>
            </a:r>
            <a:r>
              <a:rPr lang="ko" u="sng">
                <a:solidFill>
                  <a:schemeClr val="hlink"/>
                </a:solidFill>
                <a:hlinkClick r:id="rId4"/>
              </a:rPr>
              <a:t>www.google.com</a:t>
            </a:r>
            <a:r>
              <a:rPr lang="ko"/>
              <a:t> 에서 www </a:t>
            </a:r>
            <a:br>
              <a:rPr lang="ko"/>
            </a:br>
            <a:r>
              <a:rPr lang="ko"/>
              <a:t>	- 도메인 소유자가 생성</a:t>
            </a:r>
            <a:br>
              <a:rPr lang="ko"/>
            </a:br>
            <a:r>
              <a:rPr lang="ko"/>
              <a:t>- FQDN(Fully Qualified Domain Name)</a:t>
            </a:r>
            <a:br>
              <a:rPr lang="ko"/>
            </a:br>
            <a:r>
              <a:rPr lang="ko"/>
              <a:t>	- 전체 도메인 이름 ex) www.google.com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>
            <p:ph idx="1" type="body"/>
          </p:nvPr>
        </p:nvSpPr>
        <p:spPr>
          <a:xfrm>
            <a:off x="311700" y="232650"/>
            <a:ext cx="8520600" cy="433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ko"/>
              <a:t>2. </a:t>
            </a:r>
            <a:r>
              <a:rPr lang="ko"/>
              <a:t>분산 데이터베이스</a:t>
            </a:r>
            <a:br>
              <a:rPr lang="ko"/>
            </a:br>
            <a:r>
              <a:rPr lang="ko"/>
              <a:t>	- 권한 위임(Delegation)</a:t>
            </a:r>
            <a:br>
              <a:rPr lang="ko"/>
            </a:br>
            <a:r>
              <a:rPr lang="ko"/>
              <a:t>		- 상위 네임서버가 하위 도메인의 권한 위임</a:t>
            </a:r>
            <a:br>
              <a:rPr lang="ko"/>
            </a:br>
            <a:r>
              <a:rPr lang="ko"/>
              <a:t>		- 각 조직이 자신의 도메인 관리</a:t>
            </a:r>
            <a:br>
              <a:rPr lang="ko"/>
            </a:br>
            <a:r>
              <a:rPr lang="ko"/>
              <a:t>		- 확장성과 관리 효율성 높음</a:t>
            </a:r>
            <a:br>
              <a:rPr lang="ko"/>
            </a:br>
            <a:r>
              <a:rPr lang="ko"/>
              <a:t>	- 캐싱</a:t>
            </a:r>
            <a:br>
              <a:rPr lang="ko"/>
            </a:br>
            <a:r>
              <a:rPr lang="ko"/>
              <a:t>		- DNS 응답을 일정 시간 동안 캐시</a:t>
            </a:r>
            <a:br>
              <a:rPr lang="ko"/>
            </a:br>
            <a:r>
              <a:rPr lang="ko"/>
              <a:t>		- 반복 조회 줄임</a:t>
            </a:r>
            <a:br>
              <a:rPr lang="ko"/>
            </a:br>
            <a:r>
              <a:rPr lang="ko"/>
              <a:t>		- 네트워크 트래픽 감소</a:t>
            </a:r>
            <a:br>
              <a:rPr lang="ko"/>
            </a:br>
            <a:r>
              <a:rPr lang="ko"/>
              <a:t>		- 응답속도 향상</a:t>
            </a:r>
            <a:br>
              <a:rPr lang="ko"/>
            </a:br>
            <a:r>
              <a:rPr lang="ko"/>
              <a:t>		- TTL(Time To Live)로 캐시 시간 제어</a:t>
            </a:r>
            <a:br>
              <a:rPr lang="ko"/>
            </a:br>
            <a:r>
              <a:rPr lang="ko"/>
              <a:t>	- 중복성과 가용성</a:t>
            </a:r>
            <a:br>
              <a:rPr lang="ko"/>
            </a:br>
            <a:r>
              <a:rPr lang="ko"/>
              <a:t>		- 여러 네임서버가 동일한 정보 제공</a:t>
            </a:r>
            <a:br>
              <a:rPr lang="ko"/>
            </a:br>
            <a:r>
              <a:rPr lang="ko"/>
              <a:t>		- 하나의 서버가 실패해도 다른 서버가 응답</a:t>
            </a:r>
            <a:br>
              <a:rPr lang="ko"/>
            </a:br>
            <a:r>
              <a:rPr lang="ko"/>
              <a:t>		- 높은 가용성 보장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7"/>
          <p:cNvSpPr txBox="1"/>
          <p:nvPr>
            <p:ph idx="1" type="body"/>
          </p:nvPr>
        </p:nvSpPr>
        <p:spPr>
          <a:xfrm>
            <a:off x="311700" y="158675"/>
            <a:ext cx="8520600" cy="441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ko"/>
              <a:t>3. </a:t>
            </a:r>
            <a:r>
              <a:rPr lang="ko"/>
              <a:t>다양한 레코드 타입</a:t>
            </a:r>
            <a:br>
              <a:rPr lang="ko"/>
            </a:br>
            <a:r>
              <a:rPr lang="ko"/>
              <a:t>	- A 레코드 </a:t>
            </a:r>
            <a:br>
              <a:rPr lang="ko"/>
            </a:br>
            <a:r>
              <a:rPr lang="ko"/>
              <a:t>		- 도메인 -&gt; IPv4 주소</a:t>
            </a:r>
            <a:br>
              <a:rPr lang="ko"/>
            </a:br>
            <a:r>
              <a:rPr lang="ko"/>
              <a:t>		- 가장 기본적인 레코드</a:t>
            </a:r>
            <a:br>
              <a:rPr lang="ko"/>
            </a:br>
            <a:r>
              <a:rPr lang="ko"/>
              <a:t>	- AAAA 레코드</a:t>
            </a:r>
            <a:br>
              <a:rPr lang="ko"/>
            </a:br>
            <a:r>
              <a:rPr lang="ko"/>
              <a:t>		- 도메인 -&gt; IPv6 주소(128 비트)</a:t>
            </a:r>
            <a:br>
              <a:rPr lang="ko"/>
            </a:br>
            <a:r>
              <a:rPr lang="ko"/>
              <a:t>	- CNAME 레코드 </a:t>
            </a:r>
            <a:br>
              <a:rPr lang="ko"/>
            </a:br>
            <a:r>
              <a:rPr lang="ko"/>
              <a:t>		- 도메인 별칭 정의</a:t>
            </a:r>
            <a:br>
              <a:rPr lang="ko"/>
            </a:br>
            <a:r>
              <a:rPr lang="ko"/>
              <a:t>		- 실제 IP는 대상 도메인의 A 레코드에 있음</a:t>
            </a:r>
            <a:br>
              <a:rPr lang="ko"/>
            </a:br>
            <a:r>
              <a:rPr lang="ko"/>
              <a:t>		- 여러 이름이 같은 리소스를 가리킬 때 유용</a:t>
            </a:r>
            <a:br>
              <a:rPr lang="ko"/>
            </a:br>
            <a:r>
              <a:rPr lang="ko"/>
              <a:t>	- MX 레코드 </a:t>
            </a:r>
            <a:br>
              <a:rPr lang="ko"/>
            </a:br>
            <a:r>
              <a:rPr lang="ko"/>
              <a:t>		- 이메일 서버 지정</a:t>
            </a:r>
            <a:br>
              <a:rPr lang="ko"/>
            </a:br>
            <a:r>
              <a:rPr lang="ko"/>
              <a:t>		- 우선순위 숫자가 낮을수록 우선</a:t>
            </a:r>
            <a:br>
              <a:rPr lang="ko"/>
            </a:br>
            <a:r>
              <a:rPr lang="ko"/>
              <a:t>		- 여러 메일 서버로 백업 설정 가능</a:t>
            </a:r>
            <a:br>
              <a:rPr lang="ko"/>
            </a:br>
            <a:r>
              <a:rPr lang="ko"/>
              <a:t>	- TXT 레코드 </a:t>
            </a:r>
            <a:br>
              <a:rPr lang="ko"/>
            </a:br>
            <a:r>
              <a:rPr lang="ko"/>
              <a:t>		- 임의의 텍스트 정보 저장</a:t>
            </a:r>
            <a:br>
              <a:rPr lang="ko"/>
            </a:br>
            <a:r>
              <a:rPr lang="ko"/>
              <a:t>		- SPF 레코드 : 이메일 발신자 검증</a:t>
            </a:r>
            <a:br>
              <a:rPr lang="ko"/>
            </a:br>
            <a:r>
              <a:rPr lang="ko"/>
              <a:t>		- DKIM 레코드 : 이메일 서명</a:t>
            </a:r>
            <a:br>
              <a:rPr lang="ko"/>
            </a:br>
            <a:r>
              <a:rPr lang="ko"/>
              <a:t>		- Domain 검증 : 도메인 소유권 확인</a:t>
            </a:r>
            <a:br>
              <a:rPr lang="ko"/>
            </a:br>
            <a:r>
              <a:rPr lang="ko"/>
              <a:t>		- 사이트 검증 : Instagram, Google 등 인증	</a:t>
            </a:r>
            <a:br>
              <a:rPr lang="ko"/>
            </a:br>
            <a:r>
              <a:rPr lang="ko"/>
              <a:t>	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8"/>
          <p:cNvSpPr txBox="1"/>
          <p:nvPr>
            <p:ph idx="1" type="body"/>
          </p:nvPr>
        </p:nvSpPr>
        <p:spPr>
          <a:xfrm>
            <a:off x="311700" y="222075"/>
            <a:ext cx="8520600" cy="432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ko"/>
              <a:t>- NS 레코드 	</a:t>
            </a:r>
            <a:br>
              <a:rPr lang="ko"/>
            </a:br>
            <a:r>
              <a:rPr lang="ko"/>
              <a:t>	- 도메인의 네임서버 지정</a:t>
            </a:r>
            <a:br>
              <a:rPr lang="ko"/>
            </a:br>
            <a:r>
              <a:rPr lang="ko"/>
              <a:t>	- 권한 위임에 사용</a:t>
            </a:r>
            <a:br>
              <a:rPr lang="ko"/>
            </a:br>
            <a:r>
              <a:rPr lang="ko"/>
              <a:t>- SOA 레코드 </a:t>
            </a:r>
            <a:br>
              <a:rPr lang="ko"/>
            </a:br>
            <a:r>
              <a:rPr lang="ko"/>
              <a:t>	- 도메인의 권한 정보</a:t>
            </a:r>
            <a:br>
              <a:rPr lang="ko"/>
            </a:br>
            <a:r>
              <a:rPr lang="ko"/>
              <a:t>	- 주 네임서버, 관리자 메일</a:t>
            </a:r>
            <a:br>
              <a:rPr lang="ko"/>
            </a:br>
            <a:r>
              <a:rPr lang="ko"/>
              <a:t>	- 시리얼 번호, 갱신 간격</a:t>
            </a:r>
            <a:br>
              <a:rPr lang="ko"/>
            </a:br>
            <a:r>
              <a:rPr lang="ko"/>
              <a:t>- PTR 레코드</a:t>
            </a:r>
            <a:br>
              <a:rPr lang="ko"/>
            </a:br>
            <a:r>
              <a:rPr lang="ko"/>
              <a:t>	- 역방향 DNS 조회</a:t>
            </a:r>
            <a:br>
              <a:rPr lang="ko"/>
            </a:br>
            <a:r>
              <a:rPr lang="ko"/>
              <a:t>	- 메일 서버 검증에 주로 사용</a:t>
            </a:r>
            <a:br>
              <a:rPr lang="ko"/>
            </a:br>
            <a:r>
              <a:rPr lang="ko"/>
              <a:t>- SRV 레코드</a:t>
            </a:r>
            <a:br>
              <a:rPr lang="ko"/>
            </a:br>
            <a:r>
              <a:rPr lang="ko"/>
              <a:t>	- 특정 서비스의 위치 지정</a:t>
            </a:r>
            <a:br>
              <a:rPr lang="ko"/>
            </a:br>
            <a:r>
              <a:rPr lang="ko"/>
              <a:t>	- VoIP, 게임 서버 등에 사용</a:t>
            </a:r>
            <a:br>
              <a:rPr lang="ko"/>
            </a:br>
            <a:r>
              <a:rPr lang="ko"/>
              <a:t>	- 우선 순위와 가중치 설정 가능</a:t>
            </a:r>
            <a:br>
              <a:rPr lang="ko"/>
            </a:br>
            <a:r>
              <a:rPr lang="ko"/>
              <a:t>- CAA 레코드 </a:t>
            </a:r>
            <a:br>
              <a:rPr lang="ko"/>
            </a:br>
            <a:r>
              <a:rPr lang="ko"/>
              <a:t>	- SSL/TLS 인증서 발급 제한</a:t>
            </a:r>
            <a:br>
              <a:rPr lang="ko"/>
            </a:br>
            <a:r>
              <a:rPr lang="ko"/>
              <a:t>	- 허가된 CA만 인증서 발급 가능</a:t>
            </a:r>
            <a:br>
              <a:rPr lang="ko"/>
            </a:br>
            <a:r>
              <a:rPr lang="ko"/>
              <a:t>	- 보안 강화, 무단 인증서 발급 방지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9"/>
          <p:cNvSpPr txBox="1"/>
          <p:nvPr>
            <p:ph idx="1" type="body"/>
          </p:nvPr>
        </p:nvSpPr>
        <p:spPr>
          <a:xfrm>
            <a:off x="311700" y="269775"/>
            <a:ext cx="8520600" cy="429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4. </a:t>
            </a:r>
            <a:r>
              <a:rPr lang="ko"/>
              <a:t>캐시</a:t>
            </a:r>
            <a:endParaRPr/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ko"/>
              <a:t>도메인 이름을 IP 주소로 변환하는 DNS 조회 결과를 임시로 저장 이를 통해 매번 DNS 서버에 요청하는 대신 </a:t>
            </a:r>
            <a:r>
              <a:rPr lang="ko"/>
              <a:t>캐시된</a:t>
            </a:r>
            <a:r>
              <a:rPr lang="ko"/>
              <a:t> 결과를 사용하여 속도를 크게 향상</a:t>
            </a:r>
            <a:br>
              <a:rPr lang="ko"/>
            </a:br>
            <a:r>
              <a:rPr lang="ko"/>
              <a:t>- 장점</a:t>
            </a:r>
            <a:br>
              <a:rPr lang="ko"/>
            </a:br>
            <a:r>
              <a:rPr lang="ko"/>
              <a:t>	- 조회 속도 빠름</a:t>
            </a:r>
            <a:br>
              <a:rPr lang="ko"/>
            </a:br>
            <a:r>
              <a:rPr lang="ko"/>
              <a:t>	- 네트워크 트래픽 감소</a:t>
            </a:r>
            <a:br>
              <a:rPr lang="ko"/>
            </a:br>
            <a:r>
              <a:rPr lang="ko"/>
              <a:t>	- 네임서버 부하 감소</a:t>
            </a:r>
            <a:br>
              <a:rPr lang="ko"/>
            </a:br>
            <a:r>
              <a:rPr lang="ko"/>
              <a:t>- 단점 </a:t>
            </a:r>
            <a:br>
              <a:rPr lang="ko"/>
            </a:br>
            <a:r>
              <a:rPr lang="ko"/>
              <a:t>	- 변경 사항 반영 지연</a:t>
            </a:r>
            <a:br>
              <a:rPr lang="ko"/>
            </a:br>
            <a:r>
              <a:rPr lang="ko"/>
              <a:t>	- TTL 만료 전까지 구 정보 사용</a:t>
            </a:r>
            <a:br>
              <a:rPr lang="ko"/>
            </a:br>
            <a:r>
              <a:rPr lang="ko"/>
              <a:t>	- 즉시 업데이트 불가</a:t>
            </a:r>
            <a:br>
              <a:rPr lang="ko"/>
            </a:br>
            <a:r>
              <a:rPr lang="ko"/>
              <a:t>- TTL (Time To Live)</a:t>
            </a:r>
            <a:br>
              <a:rPr lang="ko"/>
            </a:br>
            <a:r>
              <a:rPr lang="ko"/>
              <a:t>	- DNS 레코드의 유효 시간 (초 단위) : 600 = 10분, 3600 = 1시간, 86400 = 24시간</a:t>
            </a:r>
            <a:br>
              <a:rPr lang="ko"/>
            </a:br>
            <a:r>
              <a:rPr lang="ko"/>
              <a:t>	- </a:t>
            </a:r>
            <a:r>
              <a:rPr lang="ko"/>
              <a:t>캐시</a:t>
            </a:r>
            <a:r>
              <a:rPr lang="ko"/>
              <a:t> 계층</a:t>
            </a:r>
            <a:br>
              <a:rPr lang="ko"/>
            </a:br>
            <a:r>
              <a:rPr lang="ko"/>
              <a:t>		- 브라우저 캐시 : 브라우저 자체가 DNS 결과 캐시</a:t>
            </a:r>
            <a:br>
              <a:rPr lang="ko"/>
            </a:br>
            <a:r>
              <a:rPr lang="ko"/>
              <a:t>		- OS 캐시 : 운영체제 레벨에서 캐시</a:t>
            </a:r>
            <a:br>
              <a:rPr lang="ko"/>
            </a:br>
            <a:r>
              <a:rPr lang="ko"/>
              <a:t>		- 리졸버 캐시 : ISP(Internet Service Provider = 인터넷 서비스 제공업체)의 DNS 서버가 캐시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SSH(Secure Shell)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네트워크를 통해 다른 컴퓨터에 안전하게 원격 접속하기 위한 암호화된 프로토콜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현재 표준 SSH-2(RFC 4251-4254)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1995년 Tatu Ylönen이 개발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기본 포트 번호 22(보안 강화를 위해 변경 가능)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특징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암호화</a:t>
            </a:r>
            <a:br>
              <a:rPr lang="ko"/>
            </a:br>
            <a:r>
              <a:rPr lang="ko"/>
              <a:t>- 전송 데이터 암호화 : 로그인 정보, 명령어, 실행 결과, 파일 전송 등 모든 데이터 암호화</a:t>
            </a:r>
            <a:br>
              <a:rPr lang="ko"/>
            </a:br>
            <a:r>
              <a:rPr lang="ko"/>
              <a:t>- 암호화 방식 : 대칭키 암호화, 비대칭키 암호화</a:t>
            </a:r>
            <a:br>
              <a:rPr lang="ko"/>
            </a:br>
            <a:r>
              <a:rPr lang="ko"/>
              <a:t>- 대칭키 암호화 : AES, 3DES, ChaCha20 등</a:t>
            </a:r>
            <a:br>
              <a:rPr lang="ko"/>
            </a:br>
            <a:r>
              <a:rPr lang="ko"/>
              <a:t>- 비대칭키 암호화 : RSA, DSA, ECDSA, Ed25519 등</a:t>
            </a:r>
            <a:br>
              <a:rPr lang="ko"/>
            </a:b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다양한 인증 </a:t>
            </a:r>
            <a:br>
              <a:rPr lang="ko"/>
            </a:br>
            <a:r>
              <a:rPr lang="ko"/>
              <a:t>- 비밀번호 인증한 인증 : 가장 기본적인 방식, 사용자명과 비밀번호 입력, 전송시 암호화</a:t>
            </a:r>
            <a:br>
              <a:rPr lang="ko"/>
            </a:br>
            <a:r>
              <a:rPr lang="ko"/>
              <a:t>- 공개키 인증 : 키 쌍(공개키, 개인키) 생성, 공개키를 서버의 autorized_keys 파일에 등록</a:t>
            </a:r>
            <a:br>
              <a:rPr lang="ko"/>
            </a:br>
            <a:r>
              <a:rPr lang="ko"/>
              <a:t>- 키보드 인터랙티브 인증 : 다단계 인증(MFA) 구현 가능, OTP / 보안 질문 추가 가능</a:t>
            </a:r>
            <a:br>
              <a:rPr lang="ko"/>
            </a:br>
            <a:r>
              <a:rPr lang="ko"/>
              <a:t>- 호스트 기반인증 : 특정 호스트에서의 접근 허용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특징</a:t>
            </a:r>
            <a:endParaRPr/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3. </a:t>
            </a:r>
            <a:r>
              <a:rPr lang="ko"/>
              <a:t>포트 포워딩(터널링)</a:t>
            </a:r>
            <a:br>
              <a:rPr lang="ko"/>
            </a:br>
            <a:r>
              <a:rPr lang="ko"/>
              <a:t>	- 로컬 포트 포워딩 : 로컬 포트를 원격 서버의 특정 서비스에 연결</a:t>
            </a:r>
            <a:br>
              <a:rPr lang="ko"/>
            </a:br>
            <a:r>
              <a:rPr lang="ko"/>
              <a:t>	- 리모트 포트 포워딩 : 원격 서버의 포트를 로컬 서비스에 연결</a:t>
            </a:r>
            <a:br>
              <a:rPr lang="ko"/>
            </a:br>
            <a:r>
              <a:rPr lang="ko"/>
              <a:t>	- 동적 포트 포워딩(SOCKS 프록시) : 로컬 1080 포트에 SOCKS 프록시 생성,  		  브라우저 트래픽을 SSH 터널을 통해 전송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ko"/>
              <a:t>4. 파일 전송 기능</a:t>
            </a:r>
            <a:br>
              <a:rPr lang="ko"/>
            </a:br>
            <a:r>
              <a:rPr lang="ko"/>
              <a:t>	- SCP(Secure Copy) : SSH 기반 파일 복사 도구</a:t>
            </a:r>
            <a:br>
              <a:rPr lang="ko"/>
            </a:br>
            <a:r>
              <a:rPr lang="ko"/>
              <a:t>	- SFTP(SSH File Transfer Protocol) : FTP와 유사하지만 SSH로 암호화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Telnet</a:t>
            </a:r>
            <a:endParaRPr/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원격 컴퓨터에 접속하기 위한 프로토콜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1969년 개발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RFC 854 표준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보안상 이유로 현재는 사용되지 않음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기본 포트번호 23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TCP 기반 프로토콜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클라이언트는 임의의 높은 번호 포트 사용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특징</a:t>
            </a:r>
            <a:endParaRPr/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평문 통신 : 모든 데이터를 암호화 없이 평문으로 전송</a:t>
            </a:r>
            <a:br>
              <a:rPr lang="ko"/>
            </a:br>
            <a:r>
              <a:rPr lang="ko"/>
              <a:t>- 사용자명과 비밀번호 노출</a:t>
            </a:r>
            <a:br>
              <a:rPr lang="ko"/>
            </a:br>
            <a:r>
              <a:rPr lang="ko"/>
              <a:t>- 입력하는 모든 명령어 노출</a:t>
            </a:r>
            <a:br>
              <a:rPr lang="ko"/>
            </a:br>
            <a:r>
              <a:rPr lang="ko"/>
              <a:t>- 실행 결과와 출력 노출</a:t>
            </a:r>
            <a:br>
              <a:rPr lang="ko"/>
            </a:br>
            <a:r>
              <a:rPr lang="ko"/>
              <a:t>- 네트워크 스니핑으로 쉽게 노출될 수 있음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단순한 텍스트 기반 프로토콜</a:t>
            </a:r>
            <a:br>
              <a:rPr lang="ko"/>
            </a:br>
            <a:r>
              <a:rPr lang="ko"/>
              <a:t>- NVT(Network Virtual Terminal) 가상 터미널 개념 사용</a:t>
            </a:r>
            <a:br>
              <a:rPr lang="ko"/>
            </a:br>
            <a:r>
              <a:rPr lang="ko"/>
              <a:t>- 7비트 ASCII 코드 기본 사용</a:t>
            </a:r>
            <a:br>
              <a:rPr lang="ko"/>
            </a:br>
            <a:r>
              <a:rPr lang="ko"/>
              <a:t>- 제어 문자와 명령을 통해 통신</a:t>
            </a:r>
            <a:br>
              <a:rPr lang="ko"/>
            </a:br>
            <a:r>
              <a:rPr lang="ko"/>
              <a:t>- 매우 단순한 구조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인증</a:t>
            </a:r>
            <a:br>
              <a:rPr lang="ko"/>
            </a:br>
            <a:r>
              <a:rPr lang="ko"/>
              <a:t>- 로그인 프롬프트에서 사용자명과 비밀번호 입력</a:t>
            </a:r>
            <a:br>
              <a:rPr lang="ko"/>
            </a:br>
            <a:r>
              <a:rPr lang="ko"/>
              <a:t>- 이 때 평문으로 전송되어 매우 위험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HTTP</a:t>
            </a:r>
            <a:endParaRPr/>
          </a:p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웹에서 클라이언트와 서버 간의 데이터를 주고받기 위한 프로토콜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HTTP/3 RFC 9114 표준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포트 번호 80번 - 기본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TCP 기반 프로토콜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URL에 포트가 없으면 자동으로 80번 사용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특징</a:t>
            </a:r>
            <a:endParaRPr/>
          </a:p>
        </p:txBody>
      </p:sp>
      <p:sp>
        <p:nvSpPr>
          <p:cNvPr id="96" name="Google Shape;96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10000"/>
          </a:bodyPr>
          <a:lstStyle/>
          <a:p>
            <a:pPr indent="-30003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비연결성</a:t>
            </a:r>
            <a:br>
              <a:rPr lang="ko"/>
            </a:br>
            <a:r>
              <a:rPr lang="ko"/>
              <a:t>- 클라이언트가 요청 -&gt; 서버 응답 -&gt; 연결 끊음</a:t>
            </a:r>
            <a:br>
              <a:rPr lang="ko"/>
            </a:br>
            <a:r>
              <a:rPr lang="ko"/>
              <a:t>- 각 요청 별 새로운 연결 생성</a:t>
            </a:r>
            <a:br>
              <a:rPr lang="ko"/>
            </a:br>
            <a:r>
              <a:rPr lang="ko"/>
              <a:t>- HTTP/1.1 부터 Keep Alive로 연결 재사용 가능하나 기본 개념은 비연결성</a:t>
            </a:r>
            <a:endParaRPr/>
          </a:p>
          <a:p>
            <a:pPr indent="-30003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무상태성</a:t>
            </a:r>
            <a:br>
              <a:rPr lang="ko"/>
            </a:br>
            <a:r>
              <a:rPr lang="ko"/>
              <a:t>- 서버는 이전 요청을 기억하지 않음</a:t>
            </a:r>
            <a:br>
              <a:rPr lang="ko"/>
            </a:br>
            <a:r>
              <a:rPr lang="ko"/>
              <a:t>- 각 요청은 독립적으로 처리</a:t>
            </a:r>
            <a:br>
              <a:rPr lang="ko"/>
            </a:br>
            <a:r>
              <a:rPr lang="ko"/>
              <a:t>- 세션 정보 유지하지 않음</a:t>
            </a:r>
            <a:br>
              <a:rPr lang="ko"/>
            </a:br>
            <a:r>
              <a:rPr lang="ko"/>
              <a:t>- 상태 유지 필요시 : 쿠키, 세션, 토큰 활용</a:t>
            </a:r>
            <a:endParaRPr/>
          </a:p>
          <a:p>
            <a:pPr indent="-30003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텍스트 기반 프로토콜</a:t>
            </a:r>
            <a:br>
              <a:rPr lang="ko"/>
            </a:br>
            <a:r>
              <a:rPr lang="ko"/>
              <a:t>- 요청과 응답이 명확</a:t>
            </a:r>
            <a:br>
              <a:rPr lang="ko"/>
            </a:br>
            <a:r>
              <a:rPr lang="ko"/>
              <a:t>- 디버깅이 쉬움</a:t>
            </a:r>
            <a:br>
              <a:rPr lang="ko"/>
            </a:br>
            <a:r>
              <a:rPr lang="ko"/>
              <a:t>- 헤더와 본문 구분</a:t>
            </a:r>
            <a:br>
              <a:rPr lang="ko"/>
            </a:br>
            <a:r>
              <a:rPr lang="ko"/>
              <a:t>- HTTP/1.x 부터는 사람이 읽을 수 있는 텍스트 형식, HTTP/2는 바이너리 형식으로 전환</a:t>
            </a:r>
            <a:endParaRPr/>
          </a:p>
          <a:p>
            <a:pPr indent="-300037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평문 통신</a:t>
            </a:r>
            <a:br>
              <a:rPr lang="ko"/>
            </a:br>
            <a:r>
              <a:rPr lang="ko"/>
              <a:t>- 모든 데이터가 암호화되지 않음</a:t>
            </a:r>
            <a:br>
              <a:rPr lang="ko"/>
            </a:br>
            <a:r>
              <a:rPr lang="ko"/>
              <a:t>- URL, 헤더, 쿠키, 전송 데이터 모두 평문</a:t>
            </a:r>
            <a:br>
              <a:rPr lang="ko"/>
            </a:br>
            <a:r>
              <a:rPr lang="ko"/>
              <a:t>- 중간자 공격 및 네트워크 스니핑에 취약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HTTP</a:t>
            </a:r>
            <a:r>
              <a:rPr lang="ko"/>
              <a:t>에서 생길 수 있는 문제점</a:t>
            </a:r>
            <a:endParaRPr/>
          </a:p>
        </p:txBody>
      </p:sp>
      <p:sp>
        <p:nvSpPr>
          <p:cNvPr id="102" name="Google Shape;102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중간자 공격</a:t>
            </a:r>
            <a:br>
              <a:rPr lang="ko"/>
            </a:br>
            <a:r>
              <a:rPr lang="ko"/>
              <a:t>- 해커가 클라이언트-서버 사이에서의 통신을 가로챔</a:t>
            </a:r>
            <a:br>
              <a:rPr lang="ko"/>
            </a:br>
            <a:r>
              <a:rPr lang="ko"/>
              <a:t>- 데이터를 읽거나 수정 가능</a:t>
            </a:r>
            <a:br>
              <a:rPr lang="ko"/>
            </a:br>
            <a:r>
              <a:rPr lang="ko"/>
              <a:t>- 악성 코드 주입 가능</a:t>
            </a:r>
            <a:br>
              <a:rPr lang="ko"/>
            </a:br>
            <a:r>
              <a:rPr lang="ko"/>
              <a:t>- 사용자를 속일 수 있음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세션 하이재킹</a:t>
            </a:r>
            <a:br>
              <a:rPr lang="ko"/>
            </a:br>
            <a:r>
              <a:rPr lang="ko"/>
              <a:t>- 쿠키를 탈취하여 사용자 세션 </a:t>
            </a:r>
            <a:r>
              <a:rPr lang="ko"/>
              <a:t>가로챔</a:t>
            </a:r>
            <a:br>
              <a:rPr lang="ko"/>
            </a:br>
            <a:r>
              <a:rPr lang="ko"/>
              <a:t>- 인증 우회 가능</a:t>
            </a:r>
            <a:br>
              <a:rPr lang="ko"/>
            </a:br>
            <a:r>
              <a:rPr lang="ko"/>
              <a:t>- 사용자로 위장 가능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데이터 무결성</a:t>
            </a:r>
            <a:br>
              <a:rPr lang="ko"/>
            </a:br>
            <a:r>
              <a:rPr lang="ko"/>
              <a:t>- 전송 중 데이터가 변조되어도 알 수 없음</a:t>
            </a:r>
            <a:br>
              <a:rPr lang="ko"/>
            </a:br>
            <a:r>
              <a:rPr lang="ko"/>
              <a:t>- 악성 스크립트 삽입 가능</a:t>
            </a:r>
            <a:br>
              <a:rPr lang="ko"/>
            </a:br>
            <a:r>
              <a:rPr lang="ko"/>
              <a:t>- 피싱 사이트로 리다이렉트 가능</a:t>
            </a:r>
            <a:endParaRPr/>
          </a:p>
          <a:p>
            <a:pPr indent="-30861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ko"/>
              <a:t>평문 통신</a:t>
            </a:r>
            <a:br>
              <a:rPr lang="ko"/>
            </a:br>
            <a:r>
              <a:rPr lang="ko"/>
              <a:t>- 모든 데이터가 암호화 되지 </a:t>
            </a:r>
            <a:r>
              <a:rPr lang="ko"/>
              <a:t>않으므로</a:t>
            </a:r>
            <a:r>
              <a:rPr lang="ko"/>
              <a:t> 네트워크 스니핑 등으로 가로챌 수 있음</a:t>
            </a:r>
            <a:br>
              <a:rPr lang="ko"/>
            </a:br>
            <a:r>
              <a:rPr lang="ko"/>
              <a:t>- 사용자명, 비밀번호, 개인정보 노출</a:t>
            </a:r>
            <a:br>
              <a:rPr lang="ko"/>
            </a:br>
            <a:r>
              <a:rPr lang="ko"/>
              <a:t>- 세션 쿠키 탈취 가능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