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VM 서버 스펙 산정 근거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개발 · 검증 · 운영 환경 기준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산정 기준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개발환경: 사용자 20명, 동시접속자 10명(50%)</a:t>
            </a:r>
          </a:p>
          <a:p>
            <a:r>
              <a:t>• 검증환경: 운영환경 50% 부하 기준 (동접 50명)</a:t>
            </a:r>
          </a:p>
          <a:p>
            <a:r>
              <a:t>• 운영환경: 사용자 200명, 동시접속자 100명(50%)</a:t>
            </a:r>
          </a:p>
          <a:p>
            <a:r>
              <a:t>• 구성요소: Mendix Java (Spring, JBoss, Tomcat, Docker)</a:t>
            </a:r>
          </a:p>
          <a:p>
            <a:r>
              <a:t>• 운영환경은 HA 2대 구성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오버헤드 및 가정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Docker + Compose: VM 자원 대비 5~10%</a:t>
            </a:r>
          </a:p>
          <a:p>
            <a:r>
              <a:t>• VM OS: VM 자원 대비 10~15%</a:t>
            </a:r>
          </a:p>
          <a:p>
            <a:r>
              <a:t>• 여유율: 30% (GC, 버스트 대비)</a:t>
            </a:r>
          </a:p>
          <a:p>
            <a:r>
              <a:t>• 운영환경은 N-1 기준 (노드 1대 단독 처리 가능)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Docker + Compose</a:t>
            </a:r>
          </a:p>
          <a:p>
            <a:r>
              <a:t>(5~10% 오버헤드)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43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VM OS</a:t>
            </a:r>
          </a:p>
          <a:p>
            <a:r>
              <a:t>(10~15% 오버헤드)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운영환경 HA</a:t>
            </a:r>
          </a:p>
          <a:p>
            <a:r>
              <a:t>(N-1 기준)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CPU/메모리 산정 근거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동접 1명 기준: 0.04 vCPU, 80MB Heap</a:t>
            </a:r>
          </a:p>
          <a:p>
            <a:r>
              <a:t>• 개발(10명): 0.52 vCPU, 1.3GB</a:t>
            </a:r>
          </a:p>
          <a:p>
            <a:r>
              <a:t>• 검증(50명): 2.6 vCPU, 6.5GB</a:t>
            </a:r>
          </a:p>
          <a:p>
            <a:r>
              <a:t>• 운영(100명): 5.2 vCPU, 13GB</a:t>
            </a:r>
          </a:p>
          <a:p>
            <a:r>
              <a:t>• VM 오버헤드 반영 후 라운딩 적용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최종 권장 VM 스펙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개발: 4 vCPU / 16GB / 300GB</a:t>
            </a:r>
          </a:p>
          <a:p>
            <a:r>
              <a:t>• 검증: 8 vCPU / 24GB / 500GB</a:t>
            </a:r>
          </a:p>
          <a:p>
            <a:r>
              <a:t>• 운영(HA, 노드당): 8 vCPU / 32GB / 600GB</a:t>
            </a:r>
          </a:p>
          <a:p>
            <a:r>
              <a:t>• 운영환경은 2노드, N-1 기준 충족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2743200"/>
          <a:ext cx="80467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2011680"/>
                <a:gridCol w="2011680"/>
                <a:gridCol w="2011680"/>
              </a:tblGrid>
              <a:tr h="457200">
                <a:tc>
                  <a:txBody>
                    <a:bodyPr/>
                    <a:lstStyle/>
                    <a:p>
                      <a:r>
                        <a:t>환경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vCPU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메모리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스토리지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개발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16GB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검증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24GB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운영(노드당)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32GB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600GB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스토리지 산정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OS 루트: 80~100GB</a:t>
            </a:r>
          </a:p>
          <a:p>
            <a:r>
              <a:t>• Docker 이미지/레이어: 120~200GB</a:t>
            </a:r>
          </a:p>
          <a:p>
            <a:r>
              <a:t>• 애플리케이션 로그: 50~150GB</a:t>
            </a:r>
          </a:p>
          <a:p>
            <a:r>
              <a:t>• 미디어/업로드: 50~170GB</a:t>
            </a:r>
          </a:p>
          <a:p>
            <a:r>
              <a:t>• 총합: 개발 300GB, 검증 500GB, 운영 600GB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운영환경 HA 구조 다이어그램 (2노드 + 로드밸런서)</a:t>
            </a:r>
          </a:p>
        </p:txBody>
      </p:sp>
      <p:sp>
        <p:nvSpPr>
          <p:cNvPr id="3" name="Rectangle 2"/>
          <p:cNvSpPr/>
          <p:nvPr/>
        </p:nvSpPr>
        <p:spPr>
          <a:xfrm>
            <a:off x="32004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로드밸런서 (LB)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노드1</a:t>
            </a:r>
          </a:p>
          <a:p>
            <a:r>
              <a:t>(8 vCPU / 32GB / 600GB)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노드2</a:t>
            </a:r>
          </a:p>
          <a:p>
            <a:r>
              <a:t>(8 vCPU / 32GB / 600GB)</a:t>
            </a:r>
          </a:p>
        </p:txBody>
      </p:sp>
      <p:cxnSp>
        <p:nvCxnSpPr>
          <p:cNvPr id="6" name="Connector 5"/>
          <p:cNvCxnSpPr/>
          <p:nvPr/>
        </p:nvCxnSpPr>
        <p:spPr>
          <a:xfrm flipH="1">
            <a:off x="1828800" y="2286000"/>
            <a:ext cx="2286000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4114800" y="2286000"/>
            <a:ext cx="2286000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200400" y="45720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DB 서버 (Shared Storage)</a:t>
            </a:r>
          </a:p>
          <a:p>
            <a:r>
              <a:t>(고가용성 / 별도 스토리지)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모니터링/로깅 시스템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008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백업 시스템</a:t>
            </a:r>
          </a:p>
          <a:p>
            <a:r>
              <a:t>(스냅샷/오브젝트 스토리지)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1828800" y="3657600"/>
            <a:ext cx="22860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H="1">
            <a:off x="4114800" y="3657600"/>
            <a:ext cx="22860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2286000" y="1828800"/>
            <a:ext cx="914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H="1">
            <a:off x="5029200" y="1828800"/>
            <a:ext cx="1371600" cy="3200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운영환경 HA 구조 다이어그램 (도형 기반 심볼)</a:t>
            </a:r>
          </a:p>
        </p:txBody>
      </p:sp>
      <p:sp>
        <p:nvSpPr>
          <p:cNvPr id="3" name="Cloud 2"/>
          <p:cNvSpPr/>
          <p:nvPr/>
        </p:nvSpPr>
        <p:spPr>
          <a:xfrm>
            <a:off x="3200400" y="1371600"/>
            <a:ext cx="1828800" cy="1097280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로드밸런서 (LB)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743200"/>
            <a:ext cx="1828800" cy="10972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노드1</a:t>
            </a:r>
          </a:p>
          <a:p>
            <a:r>
              <a:t>8 vCPU / 32GB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0" y="2743200"/>
            <a:ext cx="1828800" cy="10972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노드2</a:t>
            </a:r>
          </a:p>
          <a:p>
            <a:r>
              <a:t>8 vCPU / 32GB</a:t>
            </a:r>
          </a:p>
        </p:txBody>
      </p:sp>
      <p:sp>
        <p:nvSpPr>
          <p:cNvPr id="6" name="Can 5"/>
          <p:cNvSpPr/>
          <p:nvPr/>
        </p:nvSpPr>
        <p:spPr>
          <a:xfrm>
            <a:off x="3200400" y="4572000"/>
            <a:ext cx="1828800" cy="1097280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DB 서버</a:t>
            </a:r>
          </a:p>
          <a:p>
            <a:r>
              <a:t>Shared Storage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1371600"/>
            <a:ext cx="1828800" cy="10972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모니터링/로깅</a:t>
            </a:r>
          </a:p>
        </p:txBody>
      </p:sp>
      <p:sp>
        <p:nvSpPr>
          <p:cNvPr id="8" name="Rectangle 7"/>
          <p:cNvSpPr/>
          <p:nvPr/>
        </p:nvSpPr>
        <p:spPr>
          <a:xfrm>
            <a:off x="6400800" y="1371600"/>
            <a:ext cx="1828800" cy="10972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백업 시스템</a:t>
            </a:r>
          </a:p>
        </p:txBody>
      </p:sp>
      <p:cxnSp>
        <p:nvCxnSpPr>
          <p:cNvPr id="9" name="Connector 8"/>
          <p:cNvCxnSpPr/>
          <p:nvPr/>
        </p:nvCxnSpPr>
        <p:spPr>
          <a:xfrm flipH="1">
            <a:off x="1828800" y="2468880"/>
            <a:ext cx="2286000" cy="274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4114800" y="2468880"/>
            <a:ext cx="2286000" cy="274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828800" y="3840480"/>
            <a:ext cx="2286000" cy="7315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H="1">
            <a:off x="4114800" y="3840480"/>
            <a:ext cx="2286000" cy="7315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2286000" y="1920240"/>
            <a:ext cx="914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H="1">
            <a:off x="5029200" y="1920240"/>
            <a:ext cx="1371600" cy="3200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참고 URL (근거 자료)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Docker 컨테이너 실시간 지표 (docker stats) — https://docs.docker.com/reference/cli/docker/container/stats/</a:t>
            </a:r>
          </a:p>
          <a:p>
            <a:pPr/>
            <a:r>
              <a:t>• Docker 로그 로테이션 (json-file) — https://docs.docker.com/engine/logging/drivers/json-file/</a:t>
            </a:r>
          </a:p>
          <a:p>
            <a:pPr/>
            <a:r>
              <a:t>• Docker 로깅 드라이버 구성 — https://docs.docker.com/engine/logging/configure/</a:t>
            </a:r>
          </a:p>
          <a:p>
            <a:pPr/>
            <a:r>
              <a:t>• Docker 스토리지 드라이버 개요 — https://docs.docker.com/engine/storage/drivers/</a:t>
            </a:r>
          </a:p>
          <a:p>
            <a:pPr/>
            <a:r>
              <a:t>• overlay2 스토리지 드라이버 — https://docs.docker.com/engine/storage/drivers/overlayfs-driver/</a:t>
            </a:r>
          </a:p>
          <a:p>
            <a:pPr/>
            <a:r>
              <a:t>• 선호 스토리지 드라이버 선택 — https://docs.docker.com/engine/storage/drivers/select-storage-driver/</a:t>
            </a:r>
          </a:p>
          <a:p>
            <a:pPr/>
            <a:r>
              <a:t>• OpenJDK 컨테이너 인식(cgroups) 설명 — https://developers.redhat.com/articles/2022/04/19/java-17-whats-new-openjdks-container-awareness</a:t>
            </a:r>
          </a:p>
          <a:p>
            <a:pPr/>
            <a:r>
              <a:t>• RHEL 가상화 성능/튜닝 가이드(KVM) — https://docs.redhat.com/en/documentation/Red_Hat_Enterprise_Linux/7/html-single/Virtualization_Tuning_and_Optimization_Guide/index.html</a:t>
            </a:r>
          </a:p>
          <a:p>
            <a:pPr/>
            <a:r>
              <a:t>• N+1(HA) 개념 정리 — https://en.wikipedia.org/wiki/N%2B1_redundancy</a:t>
            </a:r>
          </a:p>
          <a:p>
            <a:pPr/>
            <a:r>
              <a:t>• Mendix: Private Cloud 리소스 예시(요청/제한) — https://www.mendix.com/blog/scaling-your-private-cloud-infrastructure-strategies-for-handling-growth/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