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Relationship Id="rId5" Type="http://schemas.openxmlformats.org/officeDocument/2006/relationships/custom-properties" Target="docProps/custom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autoCompressPictures="0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904838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/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>
    <p:restoredLeft sz="15620"/>
    <p:restoredTop sz="95100"/>
  </p:normalViewPr>
  <p:slideViewPr>
    <p:cSldViewPr snapToGrid="0" snapToObjects="1">
      <p:cViewPr varScale="1">
        <p:scale>
          <a:sx n="100" d="100"/>
          <a:sy n="100" d="100"/>
        </p:scale>
        <p:origin x="-1512" y="-112"/>
      </p:cViewPr>
      <p:guideLst>
        <p:guide orient="horz" pos="2158"/>
        <p:guide pos="311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9.xml"  /><Relationship Id="rId11" Type="http://schemas.openxmlformats.org/officeDocument/2006/relationships/slide" Target="slides/slide10.xml"  /><Relationship Id="rId12" Type="http://schemas.openxmlformats.org/officeDocument/2006/relationships/slide" Target="slides/slide11.xml"  /><Relationship Id="rId13" Type="http://schemas.openxmlformats.org/officeDocument/2006/relationships/presProps" Target="presProps.xml"  /><Relationship Id="rId14" Type="http://schemas.openxmlformats.org/officeDocument/2006/relationships/viewProps" Target="viewProps.xml"  /><Relationship Id="rId15" Type="http://schemas.openxmlformats.org/officeDocument/2006/relationships/theme" Target="theme/theme1.xml"  /><Relationship Id="rId16" Type="http://schemas.openxmlformats.org/officeDocument/2006/relationships/tableStyles" Target="tableStyles.xml"  /><Relationship Id="rId2" Type="http://schemas.openxmlformats.org/officeDocument/2006/relationships/slide" Target="slides/slide1.xml"  /><Relationship Id="rId3" Type="http://schemas.openxmlformats.org/officeDocument/2006/relationships/slide" Target="slides/slide2.xml"  /><Relationship Id="rId4" Type="http://schemas.openxmlformats.org/officeDocument/2006/relationships/slide" Target="slides/slide3.xml"  /><Relationship Id="rId5" Type="http://schemas.openxmlformats.org/officeDocument/2006/relationships/slide" Target="slides/slide4.xml"  /><Relationship Id="rId6" Type="http://schemas.openxmlformats.org/officeDocument/2006/relationships/slide" Target="slides/slide5.xml"  /><Relationship Id="rId7" Type="http://schemas.openxmlformats.org/officeDocument/2006/relationships/slide" Target="slides/slide6.xml"  /><Relationship Id="rId8" Type="http://schemas.openxmlformats.org/officeDocument/2006/relationships/slide" Target="slides/slide7.xml"  /><Relationship Id="rId9" Type="http://schemas.openxmlformats.org/officeDocument/2006/relationships/slide" Target="slides/slide8.xml"  /></Relationship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Title Slide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0"/>
          </p:nvPr>
        </p:nvSpPr>
        <p:spPr>
          <a:xfrm>
            <a:off x="742862" y="2130425"/>
            <a:ext cx="8419113" cy="1470025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725" y="3886200"/>
            <a:ext cx="6933387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CAD085-E8A6-8845-BD4E-CB4CCA059FC4}" type="datetime1">
              <a:rPr lang="en-US"/>
              <a:pPr lvl="0">
                <a:defRPr/>
              </a:pPr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C1FF6DA9-008F-8B48-92A6-B652298478B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0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Title and Vertical Text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  <a:p>
            <a:pPr lvl="1">
              <a:defRPr/>
            </a:pPr>
            <a:r>
              <a:rPr lang="en-US"/>
              <a:t>Second level</a:t>
            </a:r>
            <a:endParaRPr lang="en-US"/>
          </a:p>
          <a:p>
            <a:pPr lvl="2">
              <a:defRPr/>
            </a:pPr>
            <a:r>
              <a:rPr lang="en-US"/>
              <a:t>Third level</a:t>
            </a:r>
            <a:endParaRPr lang="en-US"/>
          </a:p>
          <a:p>
            <a:pPr lvl="3">
              <a:defRPr/>
            </a:pPr>
            <a:r>
              <a:rPr lang="en-US"/>
              <a:t>Fourth level</a:t>
            </a:r>
            <a:endParaRPr lang="en-US"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CAD085-E8A6-8845-BD4E-CB4CCA059FC4}" type="datetime1">
              <a:rPr lang="en-US"/>
              <a:pPr lvl="0">
                <a:defRPr/>
              </a:pPr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C1FF6DA9-008F-8B48-92A6-B652298478B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Vertical Title and Text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idx="0"/>
          </p:nvPr>
        </p:nvSpPr>
        <p:spPr>
          <a:xfrm>
            <a:off x="7181008" y="274638"/>
            <a:ext cx="2228588" cy="5851525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241" y="274638"/>
            <a:ext cx="6520685" cy="5851525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  <a:p>
            <a:pPr lvl="1">
              <a:defRPr/>
            </a:pPr>
            <a:r>
              <a:rPr lang="en-US"/>
              <a:t>Second level</a:t>
            </a:r>
            <a:endParaRPr lang="en-US"/>
          </a:p>
          <a:p>
            <a:pPr lvl="2">
              <a:defRPr/>
            </a:pPr>
            <a:r>
              <a:rPr lang="en-US"/>
              <a:t>Third level</a:t>
            </a:r>
            <a:endParaRPr lang="en-US"/>
          </a:p>
          <a:p>
            <a:pPr lvl="3">
              <a:defRPr/>
            </a:pPr>
            <a:r>
              <a:rPr lang="en-US"/>
              <a:t>Fourth level</a:t>
            </a:r>
            <a:endParaRPr lang="en-US"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CAD085-E8A6-8845-BD4E-CB4CCA059FC4}" type="datetime1">
              <a:rPr lang="en-US"/>
              <a:pPr lvl="0">
                <a:defRPr/>
              </a:pPr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C1FF6DA9-008F-8B48-92A6-B652298478B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Title and Content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  <a:p>
            <a:pPr lvl="1">
              <a:defRPr/>
            </a:pPr>
            <a:r>
              <a:rPr lang="en-US"/>
              <a:t>Second level</a:t>
            </a:r>
            <a:endParaRPr lang="en-US"/>
          </a:p>
          <a:p>
            <a:pPr lvl="2">
              <a:defRPr/>
            </a:pPr>
            <a:r>
              <a:rPr lang="en-US"/>
              <a:t>Third level</a:t>
            </a:r>
            <a:endParaRPr lang="en-US"/>
          </a:p>
          <a:p>
            <a:pPr lvl="3">
              <a:defRPr/>
            </a:pPr>
            <a:r>
              <a:rPr lang="en-US"/>
              <a:t>Fourth level</a:t>
            </a:r>
            <a:endParaRPr lang="en-US"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CAD085-E8A6-8845-BD4E-CB4CCA059FC4}" type="datetime1">
              <a:rPr lang="en-US"/>
              <a:pPr lvl="0">
                <a:defRPr/>
              </a:pPr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C1FF6DA9-008F-8B48-92A6-B652298478B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3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Section Header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>
          <a:xfrm>
            <a:off x="782414" y="4406900"/>
            <a:ext cx="841911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414" y="2906713"/>
            <a:ext cx="84191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CAD085-E8A6-8845-BD4E-CB4CCA059FC4}" type="datetime1">
              <a:rPr lang="en-US"/>
              <a:pPr lvl="0">
                <a:defRPr/>
              </a:pPr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C1FF6DA9-008F-8B48-92A6-B652298478B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4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Two Content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241" y="1600200"/>
            <a:ext cx="437463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  <a:p>
            <a:pPr lvl="1">
              <a:defRPr/>
            </a:pPr>
            <a:r>
              <a:rPr lang="en-US"/>
              <a:t>Second level</a:t>
            </a:r>
            <a:endParaRPr lang="en-US"/>
          </a:p>
          <a:p>
            <a:pPr lvl="2">
              <a:defRPr/>
            </a:pPr>
            <a:r>
              <a:rPr lang="en-US"/>
              <a:t>Third level</a:t>
            </a:r>
            <a:endParaRPr lang="en-US"/>
          </a:p>
          <a:p>
            <a:pPr lvl="3">
              <a:defRPr/>
            </a:pPr>
            <a:r>
              <a:rPr lang="en-US"/>
              <a:t>Fourth level</a:t>
            </a:r>
            <a:endParaRPr lang="en-US"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4959" y="1600200"/>
            <a:ext cx="437463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  <a:p>
            <a:pPr lvl="1">
              <a:defRPr/>
            </a:pPr>
            <a:r>
              <a:rPr lang="en-US"/>
              <a:t>Second level</a:t>
            </a:r>
            <a:endParaRPr lang="en-US"/>
          </a:p>
          <a:p>
            <a:pPr lvl="2">
              <a:defRPr/>
            </a:pPr>
            <a:r>
              <a:rPr lang="en-US"/>
              <a:t>Third level</a:t>
            </a:r>
            <a:endParaRPr lang="en-US"/>
          </a:p>
          <a:p>
            <a:pPr lvl="3">
              <a:defRPr/>
            </a:pPr>
            <a:r>
              <a:rPr lang="en-US"/>
              <a:t>Fourth level</a:t>
            </a:r>
            <a:endParaRPr lang="en-US"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CAD085-E8A6-8845-BD4E-CB4CCA059FC4}" type="datetime1">
              <a:rPr lang="en-US"/>
              <a:pPr lvl="0">
                <a:defRPr/>
              </a:pPr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C1FF6DA9-008F-8B48-92A6-B652298478B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5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Compariso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/>
        <p:txBody>
          <a:bodyPr/>
          <a:lstStyle>
            <a:lvl1pPr>
              <a:defRPr/>
            </a:lvl1pPr>
          </a:lstStyle>
          <a:p>
            <a:pPr lvl="0"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241" y="1535113"/>
            <a:ext cx="437635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241" y="2174875"/>
            <a:ext cx="437635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  <a:p>
            <a:pPr lvl="1">
              <a:defRPr/>
            </a:pPr>
            <a:r>
              <a:rPr lang="en-US"/>
              <a:t>Second level</a:t>
            </a:r>
            <a:endParaRPr lang="en-US"/>
          </a:p>
          <a:p>
            <a:pPr lvl="2">
              <a:defRPr/>
            </a:pPr>
            <a:r>
              <a:rPr lang="en-US"/>
              <a:t>Third level</a:t>
            </a:r>
            <a:endParaRPr lang="en-US"/>
          </a:p>
          <a:p>
            <a:pPr lvl="3">
              <a:defRPr/>
            </a:pPr>
            <a:r>
              <a:rPr lang="en-US"/>
              <a:t>Fourth level</a:t>
            </a:r>
            <a:endParaRPr lang="en-US"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1520" y="1535113"/>
            <a:ext cx="437807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1520" y="2174875"/>
            <a:ext cx="437807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  <a:p>
            <a:pPr lvl="1">
              <a:defRPr/>
            </a:pPr>
            <a:r>
              <a:rPr lang="en-US"/>
              <a:t>Second level</a:t>
            </a:r>
            <a:endParaRPr lang="en-US"/>
          </a:p>
          <a:p>
            <a:pPr lvl="2">
              <a:defRPr/>
            </a:pPr>
            <a:r>
              <a:rPr lang="en-US"/>
              <a:t>Third level</a:t>
            </a:r>
            <a:endParaRPr lang="en-US"/>
          </a:p>
          <a:p>
            <a:pPr lvl="3">
              <a:defRPr/>
            </a:pPr>
            <a:r>
              <a:rPr lang="en-US"/>
              <a:t>Fourth level</a:t>
            </a:r>
            <a:endParaRPr lang="en-US"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CAD085-E8A6-8845-BD4E-CB4CCA059FC4}" type="datetime1">
              <a:rPr lang="en-US"/>
              <a:pPr lvl="0">
                <a:defRPr/>
              </a:pPr>
              <a:t>9/2/2025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C1FF6DA9-008F-8B48-92A6-B652298478B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6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Title Only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CAD085-E8A6-8845-BD4E-CB4CCA059FC4}" type="datetime1">
              <a:rPr lang="en-US"/>
              <a:pPr lvl="0">
                <a:defRPr/>
              </a:pPr>
              <a:t>9/2/2025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C1FF6DA9-008F-8B48-92A6-B652298478B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7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Blank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CAD085-E8A6-8845-BD4E-CB4CCA059FC4}" type="datetime1">
              <a:rPr lang="en-US"/>
              <a:pPr lvl="0">
                <a:defRPr/>
              </a:pPr>
              <a:t>9/2/2025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C1FF6DA9-008F-8B48-92A6-B652298478B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8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Content with Captio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>
          <a:xfrm>
            <a:off x="495241" y="273050"/>
            <a:ext cx="325862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516" y="273050"/>
            <a:ext cx="553708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  <a:p>
            <a:pPr lvl="1">
              <a:defRPr/>
            </a:pPr>
            <a:r>
              <a:rPr lang="en-US"/>
              <a:t>Second level</a:t>
            </a:r>
            <a:endParaRPr lang="en-US"/>
          </a:p>
          <a:p>
            <a:pPr lvl="2">
              <a:defRPr/>
            </a:pPr>
            <a:r>
              <a:rPr lang="en-US"/>
              <a:t>Third level</a:t>
            </a:r>
            <a:endParaRPr lang="en-US"/>
          </a:p>
          <a:p>
            <a:pPr lvl="3">
              <a:defRPr/>
            </a:pPr>
            <a:r>
              <a:rPr lang="en-US"/>
              <a:t>Fourth level</a:t>
            </a:r>
            <a:endParaRPr lang="en-US"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241" y="1435100"/>
            <a:ext cx="325862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CAD085-E8A6-8845-BD4E-CB4CCA059FC4}" type="datetime1">
              <a:rPr lang="en-US"/>
              <a:pPr lvl="0">
                <a:defRPr/>
              </a:pPr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C1FF6DA9-008F-8B48-92A6-B652298478B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9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Picture with Captio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>
          <a:xfrm>
            <a:off x="1941417" y="4800600"/>
            <a:ext cx="5942903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417" y="612775"/>
            <a:ext cx="5942903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417" y="5367338"/>
            <a:ext cx="5942903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CAD085-E8A6-8845-BD4E-CB4CCA059FC4}" type="datetime1">
              <a:rPr lang="en-US"/>
              <a:pPr lvl="0">
                <a:defRPr/>
              </a:pPr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C1FF6DA9-008F-8B48-92A6-B652298478B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 name="Office Them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 idx="0"/>
          </p:nvPr>
        </p:nvSpPr>
        <p:spPr>
          <a:xfrm>
            <a:off x="495241" y="274638"/>
            <a:ext cx="8914355" cy="11430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pPr lvl="0"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241" y="1600200"/>
            <a:ext cx="8914355" cy="4525963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  <a:p>
            <a:pPr lvl="1">
              <a:defRPr/>
            </a:pPr>
            <a:r>
              <a:rPr lang="en-US"/>
              <a:t>Second level</a:t>
            </a:r>
            <a:endParaRPr lang="en-US"/>
          </a:p>
          <a:p>
            <a:pPr lvl="2">
              <a:defRPr/>
            </a:pPr>
            <a:r>
              <a:rPr lang="en-US"/>
              <a:t>Third level</a:t>
            </a:r>
            <a:endParaRPr lang="en-US"/>
          </a:p>
          <a:p>
            <a:pPr lvl="3">
              <a:defRPr/>
            </a:pPr>
            <a:r>
              <a:rPr lang="en-US"/>
              <a:t>Fourth level</a:t>
            </a:r>
            <a:endParaRPr lang="en-US"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241" y="6356350"/>
            <a:ext cx="231112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fld id="{5BCAD085-E8A6-8845-BD4E-CB4CCA059FC4}" type="datetime1">
              <a:rPr lang="en-US"/>
              <a:pPr lvl="0">
                <a:defRPr/>
              </a:pPr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153" y="6356350"/>
            <a:ext cx="3136532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8467" y="6356350"/>
            <a:ext cx="231112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fld id="{C1FF6DA9-008F-8B48-92A6-B652298478B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ransition xmlns:mc="http://schemas.openxmlformats.org/markup-compatibility/2006" xmlns:hp="http://schemas.haansoft.com/office/presentation/8.0" mc:Ignorable="hp" hp:hslDur="50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.png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"/>
          <p:cNvSpPr txBox="1"/>
          <p:nvPr/>
        </p:nvSpPr>
        <p:spPr>
          <a:xfrm>
            <a:off x="1033760" y="655819"/>
            <a:ext cx="6191249" cy="475107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ko-KR"/>
              <a:t>VM 서버 스펙 산정 근거</a:t>
            </a:r>
            <a:endParaRPr lang="ko-KR"/>
          </a:p>
          <a:p>
            <a:pPr>
              <a:defRPr/>
            </a:pPr>
            <a:r>
              <a:rPr lang="ko-KR"/>
              <a:t>1. 산정 기준</a:t>
            </a:r>
            <a:endParaRPr lang="ko-KR"/>
          </a:p>
          <a:p>
            <a:pPr>
              <a:defRPr/>
            </a:pPr>
            <a:r>
              <a:rPr lang="ko-KR"/>
              <a:t>개발환경: 사용자 20명, 동시접속자 약 10명 (50%)</a:t>
            </a:r>
            <a:endParaRPr lang="ko-KR"/>
          </a:p>
          <a:p>
            <a:pPr>
              <a:defRPr/>
            </a:pPr>
            <a:r>
              <a:rPr lang="ko-KR"/>
              <a:t>검증환경 산정 :</a:t>
            </a:r>
            <a:endParaRPr lang="ko-KR"/>
          </a:p>
          <a:p>
            <a:pPr>
              <a:defRPr/>
            </a:pPr>
            <a:r>
              <a:rPr lang="ko-KR"/>
              <a:t>운영환경: 사용자 200명, 동시접속자 약 100명 (50%)</a:t>
            </a:r>
            <a:endParaRPr lang="ko-KR"/>
          </a:p>
          <a:p>
            <a:pPr>
              <a:defRPr/>
            </a:pPr>
            <a:r>
              <a:rPr lang="ko-KR"/>
              <a:t>구성요소</a:t>
            </a:r>
            <a:endParaRPr lang="ko-KR"/>
          </a:p>
          <a:p>
            <a:pPr>
              <a:defRPr/>
            </a:pPr>
            <a:r>
              <a:rPr lang="ko-KR"/>
              <a:t>mendix app ( Docker 컨테이너)</a:t>
            </a:r>
            <a:endParaRPr lang="ko-KR"/>
          </a:p>
          <a:p>
            <a:pPr>
              <a:defRPr/>
            </a:pPr>
            <a:r>
              <a:rPr lang="ko-KR"/>
              <a:t>HA 구성: 운영환경은 2대</a:t>
            </a:r>
            <a:endParaRPr lang="ko-KR"/>
          </a:p>
          <a:p>
            <a:pPr>
              <a:defRPr/>
            </a:pPr>
            <a:r>
              <a:rPr lang="ko-KR"/>
              <a:t>스토리지 산정</a:t>
            </a:r>
            <a:endParaRPr lang="ko-KR"/>
          </a:p>
          <a:p>
            <a:pPr>
              <a:defRPr/>
            </a:pPr>
            <a:r>
              <a:rPr lang="ko-KR"/>
              <a:t>기본스토리지, 추가스토리지 </a:t>
            </a:r>
            <a:endParaRPr lang="ko-KR"/>
          </a:p>
          <a:p>
            <a:pPr>
              <a:defRPr/>
            </a:pPr>
            <a:r>
              <a:rPr lang="ko-KR"/>
              <a:t>오버헤드</a:t>
            </a:r>
            <a:endParaRPr lang="ko-KR"/>
          </a:p>
          <a:p>
            <a:pPr>
              <a:defRPr/>
            </a:pPr>
            <a:r>
              <a:rPr lang="ko-KR"/>
              <a:t>Docker + Docker Compose: VM 자원 대비 약 5~10% 오버헤드</a:t>
            </a:r>
            <a:endParaRPr lang="ko-KR"/>
          </a:p>
          <a:p>
            <a:pPr>
              <a:defRPr/>
            </a:pPr>
            <a:r>
              <a:rPr lang="ko-KR"/>
              <a:t>VM OS: VM 자원 대비 약 10~15% 오버헤드</a:t>
            </a:r>
            <a:endParaRPr lang="ko-KR"/>
          </a:p>
          <a:p>
            <a:pPr>
              <a:defRPr/>
            </a:pPr>
            <a:r>
              <a:rPr lang="ko-KR"/>
              <a:t>운영환경 : N+1: 1노드 장애 시 단일 노드가 전체 부하 처리 목표</a:t>
            </a:r>
            <a:endParaRPr lang="ko-KR"/>
          </a:p>
          <a:p>
            <a:pPr>
              <a:defRPr/>
            </a:pPr>
            <a:r>
              <a:rPr lang="ko-KR"/>
              <a:t>표 와 문서 형태로 출력한다. </a:t>
            </a:r>
            <a:endParaRPr lang="ko-KR"/>
          </a:p>
          <a:p>
            <a:pPr>
              <a:defRPr/>
            </a:pPr>
            <a:r>
              <a:rPr lang="ko-KR"/>
              <a:t>관련근거 도출을 위해 참조한 사이트 url 를 기술한다.</a:t>
            </a:r>
            <a:endParaRPr lang="ko-K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"/>
          <p:cNvSpPr txBox="1"/>
          <p:nvPr/>
        </p:nvSpPr>
        <p:spPr>
          <a:xfrm>
            <a:off x="351843" y="92629"/>
            <a:ext cx="14445852" cy="7417118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sz="1000"/>
              <a:t>6) 참고 URL(근거 자료)</a:t>
            </a:r>
            <a:endParaRPr lang="en-US" sz="1000"/>
          </a:p>
          <a:p>
            <a:pPr>
              <a:defRPr/>
            </a:pPr>
            <a:endParaRPr lang="en-US" sz="1000"/>
          </a:p>
          <a:p>
            <a:pPr>
              <a:defRPr/>
            </a:pPr>
            <a:r>
              <a:rPr lang="en-US" sz="1000"/>
              <a:t>Docker 공식: Resource constraints(메모리/CPU 리밋) — https://docs.docker.com/engine/containers/resource_constraints/</a:t>
            </a:r>
            <a:endParaRPr lang="en-US" sz="1000"/>
          </a:p>
          <a:p>
            <a:pPr>
              <a:defRPr/>
            </a:pPr>
            <a:r>
              <a:rPr lang="en-US" sz="1000"/>
              <a:t> </a:t>
            </a:r>
            <a:endParaRPr lang="en-US" sz="1000"/>
          </a:p>
          <a:p>
            <a:pPr>
              <a:defRPr/>
            </a:pPr>
            <a:r>
              <a:rPr lang="en-US" sz="1000"/>
              <a:t>Docker Documentation</a:t>
            </a:r>
            <a:endParaRPr lang="en-US" sz="1000"/>
          </a:p>
          <a:p>
            <a:pPr>
              <a:defRPr/>
            </a:pPr>
            <a:endParaRPr lang="en-US" sz="1000"/>
          </a:p>
          <a:p>
            <a:pPr>
              <a:defRPr/>
            </a:pPr>
            <a:r>
              <a:rPr lang="en-US" sz="1000"/>
              <a:t>Docker 공식: docker stats 런타임 지표 — https://docs.docker.com/reference/cli/docker/container/stats/</a:t>
            </a:r>
            <a:endParaRPr lang="en-US" sz="1000"/>
          </a:p>
          <a:p>
            <a:pPr>
              <a:defRPr/>
            </a:pPr>
            <a:r>
              <a:rPr lang="en-US" sz="1000"/>
              <a:t> </a:t>
            </a:r>
            <a:endParaRPr lang="en-US" sz="1000"/>
          </a:p>
          <a:p>
            <a:pPr>
              <a:defRPr/>
            </a:pPr>
            <a:r>
              <a:rPr lang="en-US" sz="1000"/>
              <a:t>Docker Documentation</a:t>
            </a:r>
            <a:endParaRPr lang="en-US" sz="1000"/>
          </a:p>
          <a:p>
            <a:pPr>
              <a:defRPr/>
            </a:pPr>
            <a:endParaRPr lang="en-US" sz="1000"/>
          </a:p>
          <a:p>
            <a:pPr>
              <a:defRPr/>
            </a:pPr>
            <a:r>
              <a:rPr lang="en-US" sz="1000"/>
              <a:t>Docker 공식: docker system df / prune — https://docs.docker.com/reference/cli/docker/system/df/</a:t>
            </a:r>
            <a:endParaRPr lang="en-US" sz="1000"/>
          </a:p>
          <a:p>
            <a:pPr>
              <a:defRPr/>
            </a:pPr>
            <a:r>
              <a:rPr lang="en-US" sz="1000"/>
              <a:t> · https://docs.docker.com/engine/manage-resources/pruning/</a:t>
            </a:r>
            <a:endParaRPr lang="en-US" sz="1000"/>
          </a:p>
          <a:p>
            <a:pPr>
              <a:defRPr/>
            </a:pPr>
            <a:r>
              <a:rPr lang="en-US" sz="1000"/>
              <a:t> · https://docs.docker.com/reference/cli/docker/system/prune/</a:t>
            </a:r>
            <a:endParaRPr lang="en-US" sz="1000"/>
          </a:p>
          <a:p>
            <a:pPr>
              <a:defRPr/>
            </a:pPr>
            <a:r>
              <a:rPr lang="en-US" sz="1000"/>
              <a:t> </a:t>
            </a:r>
            <a:endParaRPr lang="en-US" sz="1000"/>
          </a:p>
          <a:p>
            <a:pPr>
              <a:defRPr/>
            </a:pPr>
            <a:r>
              <a:rPr lang="en-US" sz="1000"/>
              <a:t>Docker Documentation</a:t>
            </a:r>
            <a:endParaRPr lang="en-US" sz="1000"/>
          </a:p>
          <a:p>
            <a:pPr>
              <a:defRPr/>
            </a:pPr>
            <a:r>
              <a:rPr lang="en-US" sz="1000"/>
              <a:t>+2</a:t>
            </a:r>
            <a:endParaRPr lang="en-US" sz="1000"/>
          </a:p>
          <a:p>
            <a:pPr>
              <a:defRPr/>
            </a:pPr>
            <a:r>
              <a:rPr lang="en-US" sz="1000"/>
              <a:t>Docker Documentation</a:t>
            </a:r>
            <a:endParaRPr lang="en-US" sz="1000"/>
          </a:p>
          <a:p>
            <a:pPr>
              <a:defRPr/>
            </a:pPr>
            <a:r>
              <a:rPr lang="en-US" sz="1000"/>
              <a:t>+2</a:t>
            </a:r>
            <a:endParaRPr lang="en-US" sz="1000"/>
          </a:p>
          <a:p>
            <a:pPr>
              <a:defRPr/>
            </a:pPr>
            <a:endParaRPr lang="en-US" sz="1000"/>
          </a:p>
          <a:p>
            <a:pPr>
              <a:defRPr/>
            </a:pPr>
            <a:r>
              <a:rPr lang="en-US" sz="1000"/>
              <a:t>Kubernetes 공식: 컨테이너 리소스 요청/제한 — https://kubernetes.io/docs/concepts/configuration/manage-resources-containers/</a:t>
            </a:r>
            <a:endParaRPr lang="en-US" sz="1000"/>
          </a:p>
          <a:p>
            <a:pPr>
              <a:defRPr/>
            </a:pPr>
            <a:r>
              <a:rPr lang="en-US" sz="1000"/>
              <a:t> </a:t>
            </a:r>
            <a:endParaRPr lang="en-US" sz="1000"/>
          </a:p>
          <a:p>
            <a:pPr>
              <a:defRPr/>
            </a:pPr>
            <a:r>
              <a:rPr lang="en-US" sz="1000"/>
              <a:t>Kubernetes</a:t>
            </a:r>
            <a:endParaRPr lang="en-US" sz="1000"/>
          </a:p>
          <a:p>
            <a:pPr>
              <a:defRPr/>
            </a:pPr>
            <a:endParaRPr lang="en-US" sz="1000"/>
          </a:p>
          <a:p>
            <a:pPr>
              <a:defRPr/>
            </a:pPr>
            <a:r>
              <a:rPr lang="en-US" sz="1000"/>
              <a:t>Mendix 공식: Docker 배포 가이드 — https://docs.mendix.com/developerportal/deploy/docker-deploy/</a:t>
            </a:r>
            <a:endParaRPr lang="en-US" sz="1000"/>
          </a:p>
          <a:p>
            <a:pPr>
              <a:defRPr/>
            </a:pPr>
            <a:r>
              <a:rPr lang="en-US" sz="1000"/>
              <a:t> </a:t>
            </a:r>
            <a:endParaRPr lang="en-US" sz="1000"/>
          </a:p>
          <a:p>
            <a:pPr>
              <a:defRPr/>
            </a:pPr>
            <a:r>
              <a:rPr lang="en-US" sz="1000"/>
              <a:t>Mendix Documentation</a:t>
            </a:r>
            <a:endParaRPr lang="en-US" sz="1000"/>
          </a:p>
          <a:p>
            <a:pPr>
              <a:defRPr/>
            </a:pPr>
            <a:endParaRPr lang="en-US" sz="1000"/>
          </a:p>
          <a:p>
            <a:pPr>
              <a:defRPr/>
            </a:pPr>
            <a:r>
              <a:rPr lang="en-US" sz="1000"/>
              <a:t>Mendix 공식: Private Cloud(Kubernetes) 가이드 &amp; 릴리즈 노트 — https://docs.mendix.com/developerportal/deploy/private-cloud/</a:t>
            </a:r>
            <a:endParaRPr lang="en-US" sz="1000"/>
          </a:p>
          <a:p>
            <a:pPr>
              <a:defRPr/>
            </a:pPr>
            <a:r>
              <a:rPr lang="en-US" sz="1000"/>
              <a:t> · https://docs.mendix.com/releasenotes/developer-portal/mendix-for-private-cloud/</a:t>
            </a:r>
            <a:endParaRPr lang="en-US" sz="1000"/>
          </a:p>
          <a:p>
            <a:pPr>
              <a:defRPr/>
            </a:pPr>
            <a:r>
              <a:rPr lang="en-US" sz="1000"/>
              <a:t> </a:t>
            </a:r>
            <a:endParaRPr lang="en-US" sz="1000"/>
          </a:p>
          <a:p>
            <a:pPr>
              <a:defRPr/>
            </a:pPr>
            <a:r>
              <a:rPr lang="en-US" sz="1000"/>
              <a:t>Mendix Documentation</a:t>
            </a:r>
            <a:endParaRPr lang="en-US" sz="1000"/>
          </a:p>
          <a:p>
            <a:pPr>
              <a:defRPr/>
            </a:pPr>
            <a:r>
              <a:rPr lang="en-US" sz="1000"/>
              <a:t>+1</a:t>
            </a:r>
            <a:endParaRPr lang="en-US" sz="1000"/>
          </a:p>
          <a:p>
            <a:pPr>
              <a:defRPr/>
            </a:pPr>
            <a:endParaRPr lang="en-US" sz="1000"/>
          </a:p>
          <a:p>
            <a:pPr>
              <a:defRPr/>
            </a:pPr>
            <a:r>
              <a:rPr lang="en-US" sz="1000"/>
              <a:t>Mendix 공식: Java Memory Usage(메모리 세그먼트 설명) — https://docs.mendix.com/refguide/java-memory-usage/</a:t>
            </a:r>
            <a:endParaRPr lang="en-US" sz="1000"/>
          </a:p>
          <a:p>
            <a:pPr>
              <a:defRPr/>
            </a:pPr>
            <a:r>
              <a:rPr lang="en-US" sz="1000"/>
              <a:t> </a:t>
            </a:r>
            <a:endParaRPr lang="en-US" sz="1000"/>
          </a:p>
          <a:p>
            <a:pPr>
              <a:defRPr/>
            </a:pPr>
            <a:r>
              <a:rPr lang="en-US" sz="1000"/>
              <a:t>Mendix Documentation</a:t>
            </a:r>
            <a:endParaRPr lang="en-US" sz="1000"/>
          </a:p>
          <a:p>
            <a:pPr>
              <a:defRPr/>
            </a:pPr>
            <a:endParaRPr lang="en-US" sz="1000"/>
          </a:p>
          <a:p>
            <a:pPr>
              <a:defRPr/>
            </a:pPr>
            <a:r>
              <a:rPr lang="en-US" sz="1000"/>
              <a:t>Tomcat/자바: JVM 힙 설정(Xms/Xmx) — https://tomcat.apache.org/tomcat-9.0-doc/config/</a:t>
            </a:r>
            <a:endParaRPr lang="en-US" sz="1000"/>
          </a:p>
          <a:p>
            <a:pPr>
              <a:defRPr/>
            </a:pPr>
            <a:r>
              <a:rPr lang="en-US" sz="1000"/>
              <a:t> </a:t>
            </a:r>
            <a:endParaRPr lang="en-US" sz="1000"/>
          </a:p>
          <a:p>
            <a:pPr>
              <a:defRPr/>
            </a:pPr>
            <a:r>
              <a:rPr lang="en-US" sz="1000"/>
              <a:t>Oracle Docs</a:t>
            </a:r>
            <a:endParaRPr lang="en-US" sz="1000"/>
          </a:p>
          <a:p>
            <a:pPr>
              <a:defRPr/>
            </a:pPr>
            <a:endParaRPr lang="en-US" sz="1000"/>
          </a:p>
          <a:p>
            <a:pPr>
              <a:defRPr/>
            </a:pPr>
            <a:r>
              <a:rPr lang="en-US" sz="1000"/>
              <a:t>RHEL 8: 시스템 요구사항(최소 디스크/메모리) — https://docs.redhat.com/en/documentation/red_hat_enterprise_linux/8/html/automatically_installing_rhel/system-requirements-and-supported-architectures_rhel-installer</a:t>
            </a:r>
            <a:endParaRPr lang="en-US" sz="1000"/>
          </a:p>
          <a:p>
            <a:pPr>
              <a:defRPr/>
            </a:pPr>
            <a:r>
              <a:rPr lang="en-US" sz="1000"/>
              <a:t> </a:t>
            </a:r>
            <a:endParaRPr lang="en-US" sz="1000"/>
          </a:p>
          <a:p>
            <a:pPr>
              <a:defRPr/>
            </a:pPr>
            <a:r>
              <a:rPr lang="en-US" sz="1000"/>
              <a:t>Red Hat Documentation</a:t>
            </a:r>
            <a:endParaRPr lang="en-US" sz="1000"/>
          </a:p>
          <a:p>
            <a:pPr>
              <a:defRPr/>
            </a:pPr>
            <a:endParaRPr lang="en-US" sz="1000"/>
          </a:p>
          <a:p>
            <a:pPr>
              <a:defRPr/>
            </a:pPr>
            <a:r>
              <a:rPr lang="en-US" sz="1000"/>
              <a:t>(참고) Mendix 블로그: 쿠버네티스 CPU 단위/오토스케일 개념 — https://www.mendix.com/blog/scaling-your-private-cloud-infrastructure-strategies-for-handling-growth/</a:t>
            </a:r>
            <a:endParaRPr lang="en-US" sz="1000"/>
          </a:p>
          <a:p>
            <a:pPr>
              <a:defRPr/>
            </a:pPr>
            <a:r>
              <a:rPr lang="en-US" sz="1000"/>
              <a:t> </a:t>
            </a:r>
            <a:endParaRPr lang="en-US" sz="1000"/>
          </a:p>
          <a:p>
            <a:pPr>
              <a:defRPr/>
            </a:pPr>
            <a:r>
              <a:rPr lang="en-US" sz="1000"/>
              <a:t>Mendix</a:t>
            </a:r>
            <a:endParaRPr 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"/>
          <p:cNvSpPr txBox="1"/>
          <p:nvPr/>
        </p:nvSpPr>
        <p:spPr>
          <a:xfrm>
            <a:off x="547197" y="451217"/>
            <a:ext cx="8884421" cy="5216842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ko-KR" sz="1200"/>
              <a:t>VM 서버 스펙 산정 근거</a:t>
            </a:r>
            <a:endParaRPr lang="ko-KR" sz="1200"/>
          </a:p>
          <a:p>
            <a:pPr>
              <a:defRPr/>
            </a:pPr>
            <a:r>
              <a:rPr lang="ko-KR" sz="1200"/>
              <a:t>1. 산정 기준</a:t>
            </a:r>
            <a:endParaRPr lang="ko-KR" sz="1200"/>
          </a:p>
          <a:p>
            <a:pPr>
              <a:defRPr/>
            </a:pPr>
            <a:endParaRPr lang="ko-KR" sz="1200"/>
          </a:p>
          <a:p>
            <a:pPr>
              <a:defRPr/>
            </a:pPr>
            <a:r>
              <a:rPr lang="ko-KR" sz="1200"/>
              <a:t>개발환경: 사용자 20명, 동시접속자 약 10명(50%)</a:t>
            </a:r>
            <a:endParaRPr lang="ko-KR" sz="1200"/>
          </a:p>
          <a:p>
            <a:pPr>
              <a:defRPr/>
            </a:pPr>
            <a:endParaRPr lang="ko-KR" sz="1200"/>
          </a:p>
          <a:p>
            <a:pPr>
              <a:defRPr/>
            </a:pPr>
            <a:r>
              <a:rPr lang="ko-KR" sz="1200"/>
              <a:t>검증환경: 운영환경 부하(60~70%)를 단일 노드에서 검증</a:t>
            </a:r>
            <a:endParaRPr lang="ko-KR" sz="1200"/>
          </a:p>
          <a:p>
            <a:pPr>
              <a:defRPr/>
            </a:pPr>
            <a:endParaRPr lang="ko-KR" sz="1200"/>
          </a:p>
          <a:p>
            <a:pPr>
              <a:defRPr/>
            </a:pPr>
            <a:r>
              <a:rPr lang="ko-KR" sz="1200"/>
              <a:t>운영환경: 사용자 200명, 동시접속자 약 100명(50%)</a:t>
            </a:r>
            <a:endParaRPr lang="ko-KR" sz="1200"/>
          </a:p>
          <a:p>
            <a:pPr>
              <a:defRPr/>
            </a:pPr>
            <a:endParaRPr lang="ko-KR" sz="1200"/>
          </a:p>
          <a:p>
            <a:pPr>
              <a:defRPr/>
            </a:pPr>
            <a:r>
              <a:rPr lang="ko-KR" sz="1200"/>
              <a:t>HA 2대 구성</a:t>
            </a:r>
            <a:endParaRPr lang="ko-KR" sz="1200"/>
          </a:p>
          <a:p>
            <a:pPr>
              <a:defRPr/>
            </a:pPr>
            <a:endParaRPr lang="ko-KR" sz="1200"/>
          </a:p>
          <a:p>
            <a:pPr>
              <a:defRPr/>
            </a:pPr>
            <a:r>
              <a:rPr lang="ko-KR" sz="1200"/>
              <a:t>N+1 구성: 1노드 장애 시 단일 노드가 전체 부하 처리 목표</a:t>
            </a:r>
            <a:endParaRPr lang="ko-KR" sz="1200"/>
          </a:p>
          <a:p>
            <a:pPr>
              <a:defRPr/>
            </a:pPr>
            <a:endParaRPr lang="ko-KR" sz="1200"/>
          </a:p>
          <a:p>
            <a:pPr>
              <a:defRPr/>
            </a:pPr>
            <a:r>
              <a:rPr lang="ko-KR" sz="1200"/>
              <a:t>구성요소: Mendix 애플리케이션 (Docker 컨테이너 기반)</a:t>
            </a:r>
            <a:endParaRPr lang="ko-KR" sz="1200"/>
          </a:p>
          <a:p>
            <a:pPr>
              <a:defRPr/>
            </a:pPr>
            <a:endParaRPr lang="ko-KR" sz="1200"/>
          </a:p>
          <a:p>
            <a:pPr>
              <a:defRPr/>
            </a:pPr>
            <a:r>
              <a:rPr lang="ko-KR" sz="1200"/>
              <a:t>스토리지 산정</a:t>
            </a:r>
            <a:endParaRPr lang="ko-KR" sz="1200"/>
          </a:p>
          <a:p>
            <a:pPr>
              <a:defRPr/>
            </a:pPr>
            <a:endParaRPr lang="ko-KR" sz="1200"/>
          </a:p>
          <a:p>
            <a:pPr>
              <a:defRPr/>
            </a:pPr>
            <a:r>
              <a:rPr lang="ko-KR" sz="1200"/>
              <a:t>기본스토리지(OS, Docker, 로그용)</a:t>
            </a:r>
            <a:endParaRPr lang="ko-KR" sz="1200"/>
          </a:p>
          <a:p>
            <a:pPr>
              <a:defRPr/>
            </a:pPr>
            <a:endParaRPr lang="ko-KR" sz="1200"/>
          </a:p>
          <a:p>
            <a:pPr>
              <a:defRPr/>
            </a:pPr>
            <a:r>
              <a:rPr lang="ko-KR" sz="1200"/>
              <a:t>추가스토리지(애플리케이션 로그, 미디어 파일)</a:t>
            </a:r>
            <a:endParaRPr lang="ko-KR" sz="1200"/>
          </a:p>
          <a:p>
            <a:pPr>
              <a:defRPr/>
            </a:pPr>
            <a:endParaRPr lang="ko-KR" sz="1200"/>
          </a:p>
          <a:p>
            <a:pPr>
              <a:defRPr/>
            </a:pPr>
            <a:r>
              <a:rPr lang="ko-KR" sz="1200"/>
              <a:t>오버헤드 고려</a:t>
            </a:r>
            <a:endParaRPr lang="ko-KR" sz="1200"/>
          </a:p>
          <a:p>
            <a:pPr>
              <a:defRPr/>
            </a:pPr>
            <a:endParaRPr lang="ko-KR" sz="1200"/>
          </a:p>
          <a:p>
            <a:pPr>
              <a:defRPr/>
            </a:pPr>
            <a:r>
              <a:rPr lang="ko-KR" sz="1200"/>
              <a:t>Docker + Docker Compose: VM 자원 대비 약 5~10%</a:t>
            </a:r>
            <a:endParaRPr lang="ko-KR" sz="1200"/>
          </a:p>
          <a:p>
            <a:pPr>
              <a:defRPr/>
            </a:pPr>
            <a:endParaRPr lang="ko-KR" sz="1200"/>
          </a:p>
          <a:p>
            <a:pPr>
              <a:defRPr/>
            </a:pPr>
            <a:r>
              <a:rPr lang="ko-KR" sz="1200"/>
              <a:t>VM OS: VM 자원 대비 약 10~15%</a:t>
            </a:r>
            <a:endParaRPr lang="ko-KR" sz="1200"/>
          </a:p>
          <a:p>
            <a:pPr>
              <a:defRPr/>
            </a:pPr>
            <a:endParaRPr lang="ko-KR" sz="1200"/>
          </a:p>
          <a:p>
            <a:pPr>
              <a:defRPr/>
            </a:pPr>
            <a:r>
              <a:rPr lang="ko-KR" sz="1200"/>
              <a:t>합산 약 20% 가산</a:t>
            </a:r>
            <a:endParaRPr lang="ko-KR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"/>
          <p:cNvSpPr txBox="1"/>
          <p:nvPr/>
        </p:nvSpPr>
        <p:spPr>
          <a:xfrm>
            <a:off x="1433487" y="818197"/>
            <a:ext cx="7000876" cy="522160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ko-KR" sz="1200"/>
              <a:t>VM 서버 스펙 산정 근거</a:t>
            </a:r>
            <a:endParaRPr lang="ko-KR" sz="1200"/>
          </a:p>
          <a:p>
            <a:pPr>
              <a:defRPr/>
            </a:pPr>
            <a:r>
              <a:rPr lang="ko-KR" sz="1200"/>
              <a:t>1. 산정 기준</a:t>
            </a:r>
            <a:endParaRPr lang="ko-KR" sz="1200"/>
          </a:p>
          <a:p>
            <a:pPr>
              <a:defRPr/>
            </a:pPr>
            <a:endParaRPr lang="ko-KR" sz="1200"/>
          </a:p>
          <a:p>
            <a:pPr>
              <a:defRPr/>
            </a:pPr>
            <a:r>
              <a:rPr lang="ko-KR" sz="1200"/>
              <a:t>개발환경: 사용자 20명, 동시접속자 약 10명 (50%)</a:t>
            </a:r>
            <a:endParaRPr lang="ko-KR" sz="1200"/>
          </a:p>
          <a:p>
            <a:pPr>
              <a:defRPr/>
            </a:pPr>
            <a:endParaRPr lang="ko-KR" sz="1200"/>
          </a:p>
          <a:p>
            <a:pPr>
              <a:defRPr/>
            </a:pPr>
            <a:r>
              <a:rPr lang="ko-KR" sz="1200"/>
              <a:t>검증환경: 운영환경 부하의 60~70%를 단일 노드에서 검증</a:t>
            </a:r>
            <a:endParaRPr lang="ko-KR" sz="1200"/>
          </a:p>
          <a:p>
            <a:pPr>
              <a:defRPr/>
            </a:pPr>
            <a:endParaRPr lang="ko-KR" sz="1200"/>
          </a:p>
          <a:p>
            <a:pPr>
              <a:defRPr/>
            </a:pPr>
            <a:r>
              <a:rPr lang="ko-KR" sz="1200"/>
              <a:t>운영환경: 사용자 200명, 동시접속자 약 100명 (50%)</a:t>
            </a:r>
            <a:endParaRPr lang="ko-KR" sz="1200"/>
          </a:p>
          <a:p>
            <a:pPr>
              <a:defRPr/>
            </a:pPr>
            <a:endParaRPr lang="ko-KR" sz="1200"/>
          </a:p>
          <a:p>
            <a:pPr>
              <a:defRPr/>
            </a:pPr>
            <a:r>
              <a:rPr lang="ko-KR" sz="1200"/>
              <a:t>HA 2대 구성</a:t>
            </a:r>
            <a:endParaRPr lang="ko-KR" sz="1200"/>
          </a:p>
          <a:p>
            <a:pPr>
              <a:defRPr/>
            </a:pPr>
            <a:endParaRPr lang="ko-KR" sz="1200"/>
          </a:p>
          <a:p>
            <a:pPr>
              <a:defRPr/>
            </a:pPr>
            <a:r>
              <a:rPr lang="ko-KR" sz="1200"/>
              <a:t>N+1: 1노드 장애 시 단일 노드가 전체 부하(100 CCU)를 처리 가능해야 함</a:t>
            </a:r>
            <a:endParaRPr lang="ko-KR" sz="1200"/>
          </a:p>
          <a:p>
            <a:pPr>
              <a:defRPr/>
            </a:pPr>
            <a:endParaRPr lang="ko-KR" sz="1200"/>
          </a:p>
          <a:p>
            <a:pPr>
              <a:defRPr/>
            </a:pPr>
            <a:r>
              <a:rPr lang="ko-KR" sz="1200"/>
              <a:t>구성요소: Mendix App (Docker 컨테이너 기반)</a:t>
            </a:r>
            <a:endParaRPr lang="ko-KR" sz="1200"/>
          </a:p>
          <a:p>
            <a:pPr>
              <a:defRPr/>
            </a:pPr>
            <a:endParaRPr lang="ko-KR" sz="1200"/>
          </a:p>
          <a:p>
            <a:pPr>
              <a:defRPr/>
            </a:pPr>
            <a:r>
              <a:rPr lang="ko-KR" sz="1200"/>
              <a:t>스토리지</a:t>
            </a:r>
            <a:endParaRPr lang="ko-KR" sz="1200"/>
          </a:p>
          <a:p>
            <a:pPr>
              <a:defRPr/>
            </a:pPr>
            <a:endParaRPr lang="ko-KR" sz="1200"/>
          </a:p>
          <a:p>
            <a:pPr>
              <a:defRPr/>
            </a:pPr>
            <a:r>
              <a:rPr lang="ko-KR" sz="1200"/>
              <a:t>기본스토리지: OS, Docker 엔진/이미지, 시스템 로그</a:t>
            </a:r>
            <a:endParaRPr lang="ko-KR" sz="1200"/>
          </a:p>
          <a:p>
            <a:pPr>
              <a:defRPr/>
            </a:pPr>
            <a:endParaRPr lang="ko-KR" sz="1200"/>
          </a:p>
          <a:p>
            <a:pPr>
              <a:defRPr/>
            </a:pPr>
            <a:r>
              <a:rPr lang="ko-KR" sz="1200"/>
              <a:t>추가스토리지: 애플리케이션 로그, 미디어/첨부 파일 등</a:t>
            </a:r>
            <a:endParaRPr lang="ko-KR" sz="1200"/>
          </a:p>
          <a:p>
            <a:pPr>
              <a:defRPr/>
            </a:pPr>
            <a:endParaRPr lang="ko-KR" sz="1200"/>
          </a:p>
          <a:p>
            <a:pPr>
              <a:defRPr/>
            </a:pPr>
            <a:r>
              <a:rPr lang="ko-KR" sz="1200"/>
              <a:t>오버헤드</a:t>
            </a:r>
            <a:endParaRPr lang="ko-KR" sz="1200"/>
          </a:p>
          <a:p>
            <a:pPr>
              <a:defRPr/>
            </a:pPr>
            <a:endParaRPr lang="ko-KR" sz="1200"/>
          </a:p>
          <a:p>
            <a:pPr>
              <a:defRPr/>
            </a:pPr>
            <a:r>
              <a:rPr lang="ko-KR" sz="1200"/>
              <a:t>Docker + Docker Compose: VM 자원의 5~10%</a:t>
            </a:r>
            <a:endParaRPr lang="ko-KR" sz="1200"/>
          </a:p>
          <a:p>
            <a:pPr>
              <a:defRPr/>
            </a:pPr>
            <a:endParaRPr lang="ko-KR" sz="1200"/>
          </a:p>
          <a:p>
            <a:pPr>
              <a:defRPr/>
            </a:pPr>
            <a:r>
              <a:rPr lang="ko-KR" sz="1200"/>
              <a:t>VM OS: VM 자원의 10~15%</a:t>
            </a:r>
            <a:endParaRPr lang="ko-KR" sz="1200"/>
          </a:p>
          <a:p>
            <a:pPr>
              <a:defRPr/>
            </a:pPr>
            <a:endParaRPr lang="ko-KR" sz="1200"/>
          </a:p>
          <a:p>
            <a:pPr>
              <a:defRPr/>
            </a:pPr>
            <a:r>
              <a:rPr lang="ko-KR" sz="1200"/>
              <a:t>합산 약 20% 가산</a:t>
            </a:r>
            <a:endParaRPr lang="ko-KR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"/>
          <p:cNvSpPr txBox="1"/>
          <p:nvPr/>
        </p:nvSpPr>
        <p:spPr>
          <a:xfrm>
            <a:off x="435857" y="123898"/>
            <a:ext cx="2393364" cy="36385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ko-KR"/>
              <a:t>2. 산정 근거</a:t>
            </a:r>
            <a:endParaRPr lang="ko-KR"/>
          </a:p>
        </p:txBody>
      </p:sp>
      <p:sp>
        <p:nvSpPr>
          <p:cNvPr id="4" name=""/>
          <p:cNvSpPr txBox="1"/>
          <p:nvPr/>
        </p:nvSpPr>
        <p:spPr>
          <a:xfrm>
            <a:off x="435857" y="827126"/>
            <a:ext cx="8927264" cy="3200044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sz="1200"/>
              <a:t>VM 서버 스펙 산정 근거</a:t>
            </a:r>
            <a:endParaRPr lang="en-US" sz="1200"/>
          </a:p>
          <a:p>
            <a:pPr>
              <a:defRPr/>
            </a:pPr>
            <a:r>
              <a:rPr lang="en-US" sz="1200"/>
              <a:t>1) 산정 기준(요약)</a:t>
            </a:r>
            <a:endParaRPr lang="en-US" sz="1200"/>
          </a:p>
          <a:p>
            <a:pPr>
              <a:defRPr/>
            </a:pPr>
            <a:endParaRPr lang="en-US" sz="1200"/>
          </a:p>
          <a:p>
            <a:pPr>
              <a:defRPr/>
            </a:pPr>
            <a:r>
              <a:rPr lang="en-US" sz="1200"/>
              <a:t>개발: 사용자 20명, 동시접속 10명</a:t>
            </a:r>
            <a:endParaRPr lang="en-US" sz="1200"/>
          </a:p>
          <a:p>
            <a:pPr>
              <a:defRPr/>
            </a:pPr>
            <a:endParaRPr lang="en-US" sz="1200"/>
          </a:p>
          <a:p>
            <a:pPr>
              <a:defRPr/>
            </a:pPr>
            <a:r>
              <a:rPr lang="en-US" sz="1200"/>
              <a:t>검증: 운영 부하의 60~70%를 단일 노드에서 검증</a:t>
            </a:r>
            <a:endParaRPr lang="en-US" sz="1200"/>
          </a:p>
          <a:p>
            <a:pPr>
              <a:defRPr/>
            </a:pPr>
            <a:endParaRPr lang="en-US" sz="1200"/>
          </a:p>
          <a:p>
            <a:pPr>
              <a:defRPr/>
            </a:pPr>
            <a:r>
              <a:rPr lang="en-US" sz="1200"/>
              <a:t>운영(HA 2대): 사용자 200명, 동시접속 100명 / N+1 → 1노드 장애 시 단일 노드가 100 CCU 처리</a:t>
            </a:r>
            <a:endParaRPr lang="en-US" sz="1200"/>
          </a:p>
          <a:p>
            <a:pPr>
              <a:defRPr/>
            </a:pPr>
            <a:endParaRPr lang="en-US" sz="1200"/>
          </a:p>
          <a:p>
            <a:pPr>
              <a:defRPr/>
            </a:pPr>
            <a:r>
              <a:rPr lang="en-US" sz="1200"/>
              <a:t>구성요소: Mendix App (Docker 컨테이너)</a:t>
            </a:r>
            <a:endParaRPr lang="en-US" sz="1200"/>
          </a:p>
          <a:p>
            <a:pPr>
              <a:defRPr/>
            </a:pPr>
            <a:endParaRPr lang="en-US" sz="1200"/>
          </a:p>
          <a:p>
            <a:pPr>
              <a:defRPr/>
            </a:pPr>
            <a:r>
              <a:rPr lang="en-US" sz="1200"/>
              <a:t>스토리지 항목: 기본스토리지(OS, Docker, 로그) / 추가스토리지(앱 로그, 미디어 파일)</a:t>
            </a:r>
            <a:endParaRPr lang="en-US" sz="1200"/>
          </a:p>
          <a:p>
            <a:pPr>
              <a:defRPr/>
            </a:pPr>
            <a:endParaRPr lang="en-US" sz="1200"/>
          </a:p>
          <a:p>
            <a:pPr>
              <a:defRPr/>
            </a:pPr>
            <a:r>
              <a:rPr lang="en-US" sz="1200"/>
              <a:t>오버헤드: VM OS 1015% + Docker 510% ≈ 총 20% 여유 반영. Docker는 컨테이너별 CPU/메모리 리밋 설정과 실시간 docker stats 모니터링을 지원(운영 중 계측·튜닝 전제). </a:t>
            </a:r>
            <a:endParaRPr lang="en-US" sz="1200"/>
          </a:p>
          <a:p>
            <a:pPr>
              <a:defRPr/>
            </a:pPr>
            <a:r>
              <a:rPr lang="en-US" sz="1200"/>
              <a:t>Docker Documentation</a:t>
            </a:r>
            <a:endParaRPr lang="en-US" sz="1200"/>
          </a:p>
          <a:p>
            <a:pPr>
              <a:defRPr/>
            </a:pPr>
            <a:r>
              <a:rPr lang="en-US" sz="1200"/>
              <a:t>+1</a:t>
            </a:r>
            <a:endParaRPr lang="en-US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"/>
          <p:cNvSpPr txBox="1"/>
          <p:nvPr/>
        </p:nvSpPr>
        <p:spPr>
          <a:xfrm>
            <a:off x="661971" y="259844"/>
            <a:ext cx="8635741" cy="1919383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sz="1000"/>
              <a:t>2) 산정 로직(방법론)</a:t>
            </a:r>
            <a:endParaRPr lang="en-US" sz="1000"/>
          </a:p>
          <a:p>
            <a:pPr>
              <a:defRPr/>
            </a:pPr>
            <a:r>
              <a:rPr lang="en-US" sz="1000"/>
              <a:t>A. CPU 산정</a:t>
            </a:r>
            <a:endParaRPr lang="en-US" sz="1000"/>
          </a:p>
          <a:p>
            <a:pPr>
              <a:defRPr/>
            </a:pPr>
            <a:endParaRPr lang="en-US" sz="1000"/>
          </a:p>
          <a:p>
            <a:pPr>
              <a:defRPr/>
            </a:pPr>
            <a:r>
              <a:rPr lang="en-US" sz="1000"/>
              <a:t>요청/상한 기반으로 컨테이너 CPU를 설정하고(쿠버네티스 기준 millicore 개념: 1 vCPU=1000m), 초기값은 보수적으로 잡은 뒤 지표 기반 상·하향 조정. </a:t>
            </a:r>
            <a:endParaRPr lang="en-US" sz="1000"/>
          </a:p>
          <a:p>
            <a:pPr>
              <a:defRPr/>
            </a:pPr>
            <a:r>
              <a:rPr lang="en-US" sz="1000"/>
              <a:t>Kubernetes</a:t>
            </a:r>
            <a:endParaRPr lang="en-US" sz="1000"/>
          </a:p>
          <a:p>
            <a:pPr>
              <a:defRPr/>
            </a:pPr>
            <a:r>
              <a:rPr lang="en-US" sz="1000"/>
              <a:t>Mendix</a:t>
            </a:r>
            <a:endParaRPr lang="en-US" sz="1000"/>
          </a:p>
          <a:p>
            <a:pPr>
              <a:defRPr/>
            </a:pPr>
            <a:endParaRPr lang="en-US" sz="1000"/>
          </a:p>
          <a:p>
            <a:pPr>
              <a:defRPr/>
            </a:pPr>
            <a:r>
              <a:rPr lang="en-US" sz="1000"/>
              <a:t>운영(N+1): 노드 한 대가 100 CCU를 처리하도록 노드당 8 vCPU로 시작(장애 시에도 성능 여유 확보 목적). 실측으로 조정.</a:t>
            </a:r>
            <a:endParaRPr lang="en-US" sz="1000"/>
          </a:p>
          <a:p>
            <a:pPr>
              <a:defRPr/>
            </a:pPr>
            <a:endParaRPr lang="en-US" sz="1000"/>
          </a:p>
          <a:p>
            <a:pPr>
              <a:defRPr/>
            </a:pPr>
            <a:r>
              <a:rPr lang="en-US" sz="1000"/>
              <a:t>근거 포인트: CPU 요청/제한은 플랫폼(쿠버네티스/도커)이 직접 강제·스케줄링하며, 요청·제한의 단위를 명시하면 예측가능성이 올라감. </a:t>
            </a:r>
            <a:endParaRPr lang="en-US" sz="1000"/>
          </a:p>
          <a:p>
            <a:pPr>
              <a:defRPr/>
            </a:pPr>
            <a:r>
              <a:rPr lang="en-US" sz="1000"/>
              <a:t>Docker Documentation</a:t>
            </a:r>
            <a:endParaRPr lang="en-US" sz="1000"/>
          </a:p>
          <a:p>
            <a:pPr>
              <a:defRPr/>
            </a:pPr>
            <a:r>
              <a:rPr lang="en-US" sz="1000"/>
              <a:t>Kubernetes</a:t>
            </a:r>
            <a:endParaRPr lang="en-US" sz="1000"/>
          </a:p>
        </p:txBody>
      </p:sp>
      <p:sp>
        <p:nvSpPr>
          <p:cNvPr id="5" name=""/>
          <p:cNvSpPr txBox="1"/>
          <p:nvPr/>
        </p:nvSpPr>
        <p:spPr>
          <a:xfrm>
            <a:off x="661971" y="2383255"/>
            <a:ext cx="8635741" cy="1462847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sz="1000"/>
              <a:t>B. Memory 산정</a:t>
            </a:r>
            <a:endParaRPr lang="en-US" sz="1000"/>
          </a:p>
          <a:p>
            <a:pPr>
              <a:defRPr/>
            </a:pPr>
            <a:endParaRPr lang="en-US" sz="1000"/>
          </a:p>
          <a:p>
            <a:pPr>
              <a:defRPr/>
            </a:pPr>
            <a:r>
              <a:rPr lang="en-US" sz="1000"/>
              <a:t>JVM 기반 앱은 Heap 외에 Metaspace/Thread stack/Native 메모리 + OS 페이지캐시가 필요 → RAM ≈ Heap × 1.5~2.0을 출발점으로 권장. Tomcat/JVM은 -Xms/-Xmx로 최소/최대 Heap을 명시 설정. </a:t>
            </a:r>
            <a:endParaRPr lang="en-US" sz="1000"/>
          </a:p>
          <a:p>
            <a:pPr>
              <a:defRPr/>
            </a:pPr>
            <a:r>
              <a:rPr lang="en-US" sz="1000"/>
              <a:t>Mendix Documentation</a:t>
            </a:r>
            <a:endParaRPr lang="en-US" sz="1000"/>
          </a:p>
          <a:p>
            <a:pPr>
              <a:defRPr/>
            </a:pPr>
            <a:r>
              <a:rPr lang="en-US" sz="1000"/>
              <a:t>Oracle Docs</a:t>
            </a:r>
            <a:endParaRPr lang="en-US" sz="1000"/>
          </a:p>
          <a:p>
            <a:pPr>
              <a:defRPr/>
            </a:pPr>
            <a:endParaRPr lang="en-US" sz="1000"/>
          </a:p>
          <a:p>
            <a:pPr>
              <a:defRPr/>
            </a:pPr>
            <a:r>
              <a:rPr lang="en-US" sz="1000"/>
              <a:t>운영 초기값: Heap 8~12GB, 시스템 RAM 32GB로 시작(오버헤드 20% 포함). 이후 GC·메모리 그래프를 기준으로 조정. </a:t>
            </a:r>
            <a:endParaRPr lang="en-US" sz="1000"/>
          </a:p>
          <a:p>
            <a:pPr>
              <a:defRPr/>
            </a:pPr>
            <a:r>
              <a:rPr lang="en-US" sz="1000"/>
              <a:t>Mendix Documentation</a:t>
            </a:r>
            <a:endParaRPr lang="en-US" sz="1000"/>
          </a:p>
        </p:txBody>
      </p:sp>
      <p:sp>
        <p:nvSpPr>
          <p:cNvPr id="6" name=""/>
          <p:cNvSpPr txBox="1"/>
          <p:nvPr/>
        </p:nvSpPr>
        <p:spPr>
          <a:xfrm>
            <a:off x="661971" y="3846102"/>
            <a:ext cx="8771925" cy="3596602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sz="1000"/>
              <a:t>C. Disk 산정</a:t>
            </a:r>
            <a:endParaRPr lang="en-US" sz="1000"/>
          </a:p>
          <a:p>
            <a:pPr>
              <a:defRPr/>
            </a:pPr>
            <a:endParaRPr lang="en-US" sz="1000"/>
          </a:p>
          <a:p>
            <a:pPr>
              <a:defRPr/>
            </a:pPr>
            <a:r>
              <a:rPr lang="en-US" sz="1000"/>
              <a:t>기본스토리지(OS, Docker 엔진/이미지/레이어, 시스템/컨테이너 로그):</a:t>
            </a:r>
            <a:endParaRPr lang="en-US" sz="1000"/>
          </a:p>
          <a:p>
            <a:pPr>
              <a:defRPr/>
            </a:pPr>
            <a:endParaRPr lang="en-US" sz="1000"/>
          </a:p>
          <a:p>
            <a:pPr>
              <a:defRPr/>
            </a:pPr>
            <a:r>
              <a:rPr lang="en-US" sz="1000"/>
              <a:t>RHEL 8 최소 디스크 10GiB이나, 패키지·업데이트·코어덤프·도커 레이어를 고려해 OS 40~60GB 이상 권장. </a:t>
            </a:r>
            <a:endParaRPr lang="en-US" sz="1000"/>
          </a:p>
          <a:p>
            <a:pPr>
              <a:defRPr/>
            </a:pPr>
            <a:r>
              <a:rPr lang="en-US" sz="1000"/>
              <a:t>Red Hat Documentation</a:t>
            </a:r>
            <a:endParaRPr lang="en-US" sz="1000"/>
          </a:p>
          <a:p>
            <a:pPr>
              <a:defRPr/>
            </a:pPr>
            <a:endParaRPr lang="en-US" sz="1000"/>
          </a:p>
          <a:p>
            <a:pPr>
              <a:defRPr/>
            </a:pPr>
            <a:r>
              <a:rPr lang="en-US" sz="1000"/>
              <a:t>Docker는 이미지/레이어/빌드캐시로 용량 증가 → docker system df로 점검, docker system prune/image prune으로 정리 정책 운영. </a:t>
            </a:r>
            <a:endParaRPr lang="en-US" sz="1000"/>
          </a:p>
          <a:p>
            <a:pPr>
              <a:defRPr/>
            </a:pPr>
            <a:r>
              <a:rPr lang="en-US" sz="1000"/>
              <a:t>Docker Documentation</a:t>
            </a:r>
            <a:endParaRPr lang="en-US" sz="1000"/>
          </a:p>
          <a:p>
            <a:pPr>
              <a:defRPr/>
            </a:pPr>
            <a:r>
              <a:rPr lang="en-US" sz="1000"/>
              <a:t>+3</a:t>
            </a:r>
            <a:endParaRPr lang="en-US" sz="1000"/>
          </a:p>
          <a:p>
            <a:pPr>
              <a:defRPr/>
            </a:pPr>
            <a:r>
              <a:rPr lang="en-US" sz="1000"/>
              <a:t>Docker Documentation</a:t>
            </a:r>
            <a:endParaRPr lang="en-US" sz="1000"/>
          </a:p>
          <a:p>
            <a:pPr>
              <a:defRPr/>
            </a:pPr>
            <a:r>
              <a:rPr lang="en-US" sz="1000"/>
              <a:t>+3</a:t>
            </a:r>
            <a:endParaRPr lang="en-US" sz="1000"/>
          </a:p>
          <a:p>
            <a:pPr>
              <a:defRPr/>
            </a:pPr>
            <a:r>
              <a:rPr lang="en-US" sz="1000"/>
              <a:t>Docker Documentation</a:t>
            </a:r>
            <a:endParaRPr lang="en-US" sz="1000"/>
          </a:p>
          <a:p>
            <a:pPr>
              <a:defRPr/>
            </a:pPr>
            <a:r>
              <a:rPr lang="en-US" sz="1000"/>
              <a:t>+3</a:t>
            </a:r>
            <a:endParaRPr lang="en-US" sz="1000"/>
          </a:p>
          <a:p>
            <a:pPr>
              <a:defRPr/>
            </a:pPr>
            <a:endParaRPr lang="en-US" sz="1000"/>
          </a:p>
          <a:p>
            <a:pPr>
              <a:defRPr/>
            </a:pPr>
            <a:r>
              <a:rPr lang="en-US" sz="1000"/>
              <a:t>추가스토리지(앱 로그·미디어):</a:t>
            </a:r>
            <a:endParaRPr lang="en-US" sz="1000"/>
          </a:p>
          <a:p>
            <a:pPr>
              <a:defRPr/>
            </a:pPr>
            <a:endParaRPr lang="en-US" sz="1000"/>
          </a:p>
          <a:p>
            <a:pPr>
              <a:defRPr/>
            </a:pPr>
            <a:r>
              <a:rPr lang="en-US" sz="1000"/>
              <a:t>앱 로그 = (일평균 로그량 × 보존일수) × 1.3(피크·압축여지)</a:t>
            </a:r>
            <a:endParaRPr lang="en-US" sz="1000"/>
          </a:p>
          <a:p>
            <a:pPr>
              <a:defRPr/>
            </a:pPr>
            <a:endParaRPr lang="en-US" sz="1000"/>
          </a:p>
          <a:p>
            <a:pPr>
              <a:defRPr/>
            </a:pPr>
            <a:r>
              <a:rPr lang="en-US" sz="1000"/>
              <a:t>미디어 = (일평균 증가량 × 보존기간) × 1.2(메타데이터/썸네일)</a:t>
            </a:r>
            <a:endParaRPr lang="en-US" sz="1000"/>
          </a:p>
          <a:p>
            <a:pPr>
              <a:defRPr/>
            </a:pPr>
            <a:endParaRPr lang="en-US" sz="1000"/>
          </a:p>
          <a:p>
            <a:pPr>
              <a:defRPr/>
            </a:pPr>
            <a:r>
              <a:rPr lang="en-US" sz="1000"/>
              <a:t>Mendix Docker 빌드팩의 파일 저장 경로(PV 마운트 필요) 참고 ⇒ 파일 업로드는 /opt/mendix/build/data/files에 영구 저장 권장. </a:t>
            </a:r>
            <a:endParaRPr lang="en-US" sz="1000"/>
          </a:p>
          <a:p>
            <a:pPr>
              <a:defRPr/>
            </a:pPr>
            <a:r>
              <a:rPr lang="en-US" sz="1000"/>
              <a:t>Medium</a:t>
            </a:r>
            <a:endParaRPr 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"/>
          <p:cNvSpPr txBox="1"/>
          <p:nvPr/>
        </p:nvSpPr>
        <p:spPr>
          <a:xfrm>
            <a:off x="488378" y="3826645"/>
            <a:ext cx="9067983" cy="2831783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sz="1000"/>
              <a:t>3) 환경별 스펙(표)</a:t>
            </a:r>
            <a:endParaRPr lang="en-US" sz="1000"/>
          </a:p>
          <a:p>
            <a:pPr>
              <a:defRPr/>
            </a:pPr>
            <a:endParaRPr lang="en-US" sz="1000"/>
          </a:p>
          <a:p>
            <a:pPr>
              <a:defRPr/>
            </a:pPr>
            <a:r>
              <a:rPr lang="en-US" sz="1000"/>
              <a:t>숫자는 초기 배치값(Starting size) 입니다. 부하/성능 테스트 + docker stats/APM 지표로 2~4주 내 리사이징을 권장합니다. </a:t>
            </a:r>
            <a:endParaRPr lang="en-US" sz="1000"/>
          </a:p>
          <a:p>
            <a:pPr>
              <a:defRPr/>
            </a:pPr>
            <a:r>
              <a:rPr lang="en-US" sz="1000"/>
              <a:t>Docker Documentation</a:t>
            </a:r>
            <a:endParaRPr lang="en-US" sz="1000"/>
          </a:p>
          <a:p>
            <a:pPr>
              <a:defRPr/>
            </a:pPr>
            <a:endParaRPr lang="en-US" sz="1000"/>
          </a:p>
          <a:p>
            <a:pPr>
              <a:defRPr/>
            </a:pPr>
            <a:r>
              <a:rPr lang="en-US" sz="1000"/>
              <a:t>환경	사용자 / 동시접속	CPU (vCPU)	메모리 (RAM)	디스크(총량)	디스크 내역(가이드)	비고</a:t>
            </a:r>
            <a:endParaRPr lang="en-US" sz="1000"/>
          </a:p>
          <a:p>
            <a:pPr>
              <a:defRPr/>
            </a:pPr>
            <a:r>
              <a:rPr lang="en-US" sz="1000"/>
              <a:t>개발	20 / 10	4 vCPU	16 GB	200 GB	기본 120GB(✦OS 50, ✦Docker 30, ✦시스템로그 40) + 추가 80GB(앱로그/미디어)	단일 노드</a:t>
            </a:r>
            <a:endParaRPr lang="en-US" sz="1000"/>
          </a:p>
          <a:p>
            <a:pPr>
              <a:defRPr/>
            </a:pPr>
            <a:r>
              <a:rPr lang="en-US" sz="1000"/>
              <a:t>검증	(운영의 60~70%)	8 vCPU	32 GB	300~400 GB	기본 160GB(✦OS 60, ✦Docker 40, ✦시스템로그 60) + 추가 140~240GB	단일 노드, 성능/장애 복구 시나리오</a:t>
            </a:r>
            <a:endParaRPr lang="en-US" sz="1000"/>
          </a:p>
          <a:p>
            <a:pPr>
              <a:defRPr/>
            </a:pPr>
            <a:r>
              <a:rPr lang="en-US" sz="1000"/>
              <a:t>운영(HA 2대)	200 / 100	노드당 8 vCPU	노드당 32 GB	노드당 400 GB	기본 200GB(✦OS 60, ✦Docker 60, ✦시스템로그 80) + 추가 200GB(앱로그/미디어; PV 분리 권장)	N+1: 1노드 장애 시 단일 노드가 100 CCU 처리</a:t>
            </a:r>
            <a:endParaRPr lang="en-US" sz="1000"/>
          </a:p>
          <a:p>
            <a:pPr>
              <a:defRPr/>
            </a:pPr>
            <a:endParaRPr lang="en-US" sz="1000"/>
          </a:p>
          <a:p>
            <a:pPr>
              <a:defRPr/>
            </a:pPr>
            <a:r>
              <a:rPr lang="en-US" sz="1000"/>
              <a:t>오버헤드: 상기 스펙은 OS 1015% + Docker 510% ≈ 총 20% 여유를 내재화하여 산정. Docker는 컨테이너별 메모리 하드/소프트 리밋 설정 가능(메모리 고갈 리스크를 낮춤). </a:t>
            </a:r>
            <a:endParaRPr lang="en-US" sz="1000"/>
          </a:p>
          <a:p>
            <a:pPr>
              <a:defRPr/>
            </a:pPr>
            <a:r>
              <a:rPr lang="en-US" sz="1000"/>
              <a:t>Docker Documentation</a:t>
            </a:r>
            <a:endParaRPr lang="en-US" sz="1000"/>
          </a:p>
          <a:p>
            <a:pPr>
              <a:defRPr/>
            </a:pPr>
            <a:endParaRPr lang="en-US" sz="1000"/>
          </a:p>
          <a:p>
            <a:pPr>
              <a:defRPr/>
            </a:pPr>
            <a:r>
              <a:rPr lang="en-US" sz="1000"/>
              <a:t>요청/제한 자동 관리: (쿠버네티스 사용 시) CPU/메모리 requests/limits로 예측 가능한 스케줄링·격리 확보. </a:t>
            </a:r>
            <a:endParaRPr lang="en-US" sz="1000"/>
          </a:p>
          <a:p>
            <a:pPr>
              <a:defRPr/>
            </a:pPr>
            <a:r>
              <a:rPr lang="en-US" sz="1000"/>
              <a:t>Kubernetes</a:t>
            </a:r>
            <a:endParaRPr lang="en-US" sz="1000"/>
          </a:p>
        </p:txBody>
      </p:sp>
      <p:pic>
        <p:nvPicPr>
          <p:cNvPr id="5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488378" y="455562"/>
            <a:ext cx="8684160" cy="32508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"/>
          <p:cNvSpPr txBox="1"/>
          <p:nvPr/>
        </p:nvSpPr>
        <p:spPr>
          <a:xfrm>
            <a:off x="335811" y="761820"/>
            <a:ext cx="8818265" cy="419880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/>
              <a:t>) CPU·Memory·Disk 상세 산정근거</a:t>
            </a:r>
            <a:endParaRPr lang="en-US"/>
          </a:p>
          <a:p>
            <a:pPr>
              <a:defRPr/>
            </a:pPr>
            <a:r>
              <a:rPr lang="en-US"/>
              <a:t>4.1 개발환경</a:t>
            </a:r>
            <a:endParaRPr lang="en-US"/>
          </a:p>
          <a:p>
            <a:pPr>
              <a:defRPr/>
            </a:pPr>
            <a:endParaRPr lang="en-US"/>
          </a:p>
          <a:p>
            <a:pPr>
              <a:defRPr/>
            </a:pPr>
            <a:r>
              <a:rPr lang="en-US"/>
              <a:t>CPU: 로컬 빌드/테스트 부하, IDE/도커 병행 → 4 vCPU로 시작. (컨테이너별 CPU 제한은 필요 시 0.5~1 vCPU 단위로 설정) </a:t>
            </a:r>
            <a:endParaRPr lang="en-US"/>
          </a:p>
          <a:p>
            <a:pPr>
              <a:defRPr/>
            </a:pPr>
            <a:r>
              <a:rPr lang="en-US"/>
              <a:t>Docker Documentation</a:t>
            </a:r>
            <a:endParaRPr lang="en-US"/>
          </a:p>
          <a:p>
            <a:pPr>
              <a:defRPr/>
            </a:pPr>
            <a:endParaRPr lang="en-US"/>
          </a:p>
          <a:p>
            <a:pPr>
              <a:defRPr/>
            </a:pPr>
            <a:r>
              <a:rPr lang="en-US"/>
              <a:t>Memory: JVM Heap ~4–6GB 가정 → 시스템 16GB(Heap×1.5~2 + OS/Docker 20% 포함). -Xms/-Xmx로 상·하한 명시. </a:t>
            </a:r>
            <a:endParaRPr lang="en-US"/>
          </a:p>
          <a:p>
            <a:pPr>
              <a:defRPr/>
            </a:pPr>
            <a:r>
              <a:rPr lang="en-US"/>
              <a:t>Oracle Docs</a:t>
            </a:r>
            <a:endParaRPr lang="en-US"/>
          </a:p>
          <a:p>
            <a:pPr>
              <a:defRPr/>
            </a:pPr>
            <a:endParaRPr lang="en-US"/>
          </a:p>
          <a:p>
            <a:pPr>
              <a:defRPr/>
            </a:pPr>
            <a:r>
              <a:rPr lang="en-US"/>
              <a:t>Disk: OS 50 + Docker 30 + 시스템로그 40 + 여유(이미지 캐시/빌드캐시) + 앱로그/미디어 80. 필요 시 docker system df/prune 주기화. </a:t>
            </a:r>
            <a:endParaRPr lang="en-US"/>
          </a:p>
          <a:p>
            <a:pPr>
              <a:defRPr/>
            </a:pPr>
            <a:r>
              <a:rPr lang="en-US"/>
              <a:t>Docker Documentation</a:t>
            </a:r>
            <a:endParaRPr lang="en-US"/>
          </a:p>
          <a:p>
            <a:pPr>
              <a:defRPr/>
            </a:pPr>
            <a:r>
              <a:rPr lang="en-US"/>
              <a:t>+1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"/>
          <p:cNvSpPr txBox="1"/>
          <p:nvPr/>
        </p:nvSpPr>
        <p:spPr>
          <a:xfrm>
            <a:off x="596005" y="978113"/>
            <a:ext cx="8684536" cy="3380169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/>
              <a:t>4.2 검증환경</a:t>
            </a:r>
            <a:endParaRPr lang="en-US"/>
          </a:p>
          <a:p>
            <a:pPr>
              <a:defRPr/>
            </a:pPr>
            <a:endParaRPr lang="en-US"/>
          </a:p>
          <a:p>
            <a:pPr>
              <a:defRPr/>
            </a:pPr>
            <a:r>
              <a:rPr lang="en-US"/>
              <a:t>CPU: 운영의 60~70% 부하를 단일 노드에 집중 → 8 vCPU로 시작. 부하테스트로 병목(스레드풀/DB wait) 확인 후 조정.</a:t>
            </a:r>
            <a:endParaRPr lang="en-US"/>
          </a:p>
          <a:p>
            <a:pPr>
              <a:defRPr/>
            </a:pPr>
            <a:endParaRPr lang="en-US"/>
          </a:p>
          <a:p>
            <a:pPr>
              <a:defRPr/>
            </a:pPr>
            <a:r>
              <a:rPr lang="en-US"/>
              <a:t>Memory: Heap 8~12GB 가정 → 시스템 32GB(OS/Docker 오버헤드 포함). Mendix Java 메모리 분해/그래프 지표로 튜닝. </a:t>
            </a:r>
            <a:endParaRPr lang="en-US"/>
          </a:p>
          <a:p>
            <a:pPr>
              <a:defRPr/>
            </a:pPr>
            <a:r>
              <a:rPr lang="en-US"/>
              <a:t>Mendix Documentation</a:t>
            </a:r>
            <a:endParaRPr lang="en-US"/>
          </a:p>
          <a:p>
            <a:pPr>
              <a:defRPr/>
            </a:pPr>
            <a:endParaRPr lang="en-US"/>
          </a:p>
          <a:p>
            <a:pPr>
              <a:defRPr/>
            </a:pPr>
            <a:r>
              <a:rPr lang="en-US"/>
              <a:t>Disk: 테스트 로그 보존 1430일 가정 → 300~400GB. (OS 60, Docker 40, 시스템로그 60 + 앱로그/미디어 140240). docker stats로 I/O 및 메모리 스파이크 동시 관찰. </a:t>
            </a:r>
            <a:endParaRPr lang="en-US"/>
          </a:p>
          <a:p>
            <a:pPr>
              <a:defRPr/>
            </a:pPr>
            <a:r>
              <a:rPr lang="en-US"/>
              <a:t>Docker Documentation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"/>
          <p:cNvSpPr txBox="1"/>
          <p:nvPr/>
        </p:nvSpPr>
        <p:spPr>
          <a:xfrm>
            <a:off x="407405" y="1051254"/>
            <a:ext cx="9097342" cy="4204641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/>
              <a:t>4.3 운영환경(HA 2대, N+1)</a:t>
            </a:r>
            <a:endParaRPr lang="en-US"/>
          </a:p>
          <a:p>
            <a:pPr>
              <a:defRPr/>
            </a:pPr>
            <a:endParaRPr lang="en-US"/>
          </a:p>
          <a:p>
            <a:pPr>
              <a:defRPr/>
            </a:pPr>
            <a:r>
              <a:rPr lang="en-US"/>
              <a:t>CPU: 노드당 8 vCPU. 장애 시 단일 노드 100 CCU 수용. CPU 요청·제한을 명시해 스로틀링/노이즈 네이버 효과를 제어. </a:t>
            </a:r>
            <a:endParaRPr lang="en-US"/>
          </a:p>
          <a:p>
            <a:pPr>
              <a:defRPr/>
            </a:pPr>
            <a:r>
              <a:rPr lang="en-US"/>
              <a:t>Docker Documentation</a:t>
            </a:r>
            <a:endParaRPr lang="en-US"/>
          </a:p>
          <a:p>
            <a:pPr>
              <a:defRPr/>
            </a:pPr>
            <a:r>
              <a:rPr lang="en-US"/>
              <a:t>Kubernetes</a:t>
            </a:r>
            <a:endParaRPr lang="en-US"/>
          </a:p>
          <a:p>
            <a:pPr>
              <a:defRPr/>
            </a:pPr>
            <a:endParaRPr lang="en-US"/>
          </a:p>
          <a:p>
            <a:pPr>
              <a:defRPr/>
            </a:pPr>
            <a:r>
              <a:rPr lang="en-US"/>
              <a:t>Memory: 초기 Heap 8~12GB, 시스템 32GB. 메모리 사용률·GC 정지시간을 관찰하며 단계 조정. (Mendix 모니터링/알람으로 컨테이너 메모리 퍼센트 확인) </a:t>
            </a:r>
            <a:endParaRPr lang="en-US"/>
          </a:p>
          <a:p>
            <a:pPr>
              <a:defRPr/>
            </a:pPr>
            <a:r>
              <a:rPr lang="en-US"/>
              <a:t>Mendix Documentation</a:t>
            </a:r>
            <a:endParaRPr lang="en-US"/>
          </a:p>
          <a:p>
            <a:pPr>
              <a:defRPr/>
            </a:pPr>
            <a:r>
              <a:rPr lang="en-US"/>
              <a:t>+1</a:t>
            </a:r>
            <a:endParaRPr lang="en-US"/>
          </a:p>
          <a:p>
            <a:pPr>
              <a:defRPr/>
            </a:pPr>
            <a:endParaRPr lang="en-US"/>
          </a:p>
          <a:p>
            <a:pPr>
              <a:defRPr/>
            </a:pPr>
            <a:r>
              <a:rPr lang="en-US"/>
              <a:t>Disk: 노드당 400GB. 앱 업로드 파일은 PV로 분리해 /opt/mendix/build/data/files 경로 마운트 권장(팟 재기동 시 데이터 보존). 로그는 보존일 × 일평균 산식으로 산정. </a:t>
            </a:r>
            <a:endParaRPr lang="en-US"/>
          </a:p>
          <a:p>
            <a:pPr>
              <a:defRPr/>
            </a:pPr>
            <a:r>
              <a:rPr lang="en-US"/>
              <a:t>Medium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Malgun Gothic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Malgun Gothic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878</ep:Words>
  <ep:PresentationFormat>A4 용지(210x297mm)</ep:PresentationFormat>
  <ep:Paragraphs>161</ep:Paragraphs>
  <ep:Slides>11</ep:Slides>
  <ep:Notes>0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ep:HeadingPairs>
  <ep:TitlesOfParts>
    <vt:vector size="12" baseType="lpstr">
      <vt:lpstr>Office Theme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2013-01-27T09:14:16.000</dcterms:created>
  <dc:description>generated using python-pptx</dc:description>
  <cp:lastModifiedBy>appadmin</cp:lastModifiedBy>
  <dcterms:modified xsi:type="dcterms:W3CDTF">2025-09-02T17:27:08.333</dcterms:modified>
  <cp:revision>21</cp:revision>
  <cp:version/>
</cp:coreProperties>
</file>

<file path=docProps/custom.xml><?xml version="1.0" encoding="utf-8"?>
<cfp:Properties xmlns:r="http://schemas.openxmlformats.org/officeDocument/2006/relationships" xmlns:cfp="http://schemas.openxmlformats.org/officeDocument/2006/custom-properties" xmlns:vt="http://schemas.openxmlformats.org/officeDocument/2006/docPropsVTypes"/>
</file>